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//upload.wikimedia.org/wikipedia/commons/2/2a/Hw-shakespeare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5/50/William_Shakespeare_Statue_in_Lincoln_Par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2/26/ShakespeareMonument_cropped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hyperlink" Target="//upload.wikimedia.org/wikipedia/commons/8/88/Shakespeare-WillSignature3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vr-lit.niv.ru/images/english-278/584-4_1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g1.liveinternet.ru/images/attach/c/2/73/636/73636785_800pxShakespeares_family_circle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dantri4.vcmedia.vn/a3HWDOlTcvMNT73KRccc/Image/2013/04/38-2298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pen.az/uploads/posts/2008-09/1221734798_ph0829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llphones.kz/img/news/24727/24727_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f/f6/Sonnets1609titlepag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commons.wikimedia.org/wiki/File:Macbeth_consulting_the_Vision_of_the_Armed_Head.jp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//commons.wikimedia.org/wiki/File:Gilbert_WShakespeares_Plays.jpg?use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kolazhizni.ru/img/content/i58/58740_or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026.radikal.ru/1012/5f/2cb3fc53e14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dt-dodin.ru/imgs/original/1d955d9ba252401c5b8092c5d03cb0b1.jpe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rtrenewal.org/artwork/765/765/4703/venus_and_adonis-larg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6357982" cy="189436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«Какое чудо человек!»- слова Уильяма     Шекспира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14290"/>
            <a:ext cx="4929222" cy="1214446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3"/>
              </a:solidFill>
            </a:endParaRPr>
          </a:p>
        </p:txBody>
      </p:sp>
      <p:pic>
        <p:nvPicPr>
          <p:cNvPr id="17410" name="Picture 2" descr="File:Hw-shakespear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214422"/>
            <a:ext cx="3938589" cy="5212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500042"/>
            <a:ext cx="7467600" cy="4873752"/>
          </a:xfrm>
        </p:spPr>
        <p:txBody>
          <a:bodyPr/>
          <a:lstStyle/>
          <a:p>
            <a:r>
              <a:rPr lang="ru-RU" sz="1800" i="1" dirty="0" smtClean="0"/>
              <a:t>23 апреля 1616 года Шекспир скончался. Традиционно принято считать, что он умер в свой день рождения, но уверенности в том, что Шекспир родился 23 апреля, нет. Шекспира пережила вдова, Энн, и две дочери. </a:t>
            </a:r>
            <a:r>
              <a:rPr lang="ru-RU" sz="1800" i="1" dirty="0" err="1" smtClean="0"/>
              <a:t>Сьюзен</a:t>
            </a:r>
            <a:r>
              <a:rPr lang="ru-RU" sz="1800" i="1" dirty="0" smtClean="0"/>
              <a:t> Шекспир была замужем за Джоном Холлом с 1607 года, а </a:t>
            </a:r>
            <a:r>
              <a:rPr lang="ru-RU" sz="1800" i="1" dirty="0" err="1" smtClean="0"/>
              <a:t>Джудит</a:t>
            </a:r>
            <a:r>
              <a:rPr lang="ru-RU" sz="1800" i="1" dirty="0" smtClean="0"/>
              <a:t> Шекспир вышла замуж через два месяца после смерти Шекспира за винодела Томаса </a:t>
            </a:r>
            <a:r>
              <a:rPr lang="ru-RU" sz="1800" i="1" dirty="0" err="1" smtClean="0"/>
              <a:t>Куини</a:t>
            </a:r>
            <a:r>
              <a:rPr lang="ru-RU" sz="1800" i="1" dirty="0" smtClean="0"/>
              <a:t>.</a:t>
            </a:r>
          </a:p>
          <a:p>
            <a:endParaRPr lang="ru-RU" dirty="0"/>
          </a:p>
        </p:txBody>
      </p:sp>
      <p:pic>
        <p:nvPicPr>
          <p:cNvPr id="24579" name="Picture 3" descr="File:William Shakespeare Statue in Lincoln P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643182"/>
            <a:ext cx="2500330" cy="3989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File:ShakespeareMonument croppe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643182"/>
            <a:ext cx="2428892" cy="3913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-142900"/>
            <a:ext cx="461486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Приложение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6314" y="-1643098"/>
            <a:ext cx="3971924" cy="25431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File:Shakespeare-WillSignature3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28736"/>
            <a:ext cx="6929486" cy="1419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4" descr="http://img1.liveinternet.ru/images/attach/c/2/73/636/73636785_800pxShakespeares_family_circl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357562"/>
            <a:ext cx="3857652" cy="2793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http://svr-lit.niv.ru/images/english-278/584-4_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9970" y="3357562"/>
            <a:ext cx="4068001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http://dantri4.vcmedia.vn/a3HWDOlTcvMNT73KRccc/Image/2013/04/38-2298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643050"/>
            <a:ext cx="3286148" cy="4381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329510" cy="397194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Уильям Шекспир родился в городе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Стратфорд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на- 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Эйвоне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ru-RU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графствоУорикшир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в1564 году, крещён 26 апреля, точная дата рождения неизвестна. Предание относит его появление на свет к 23 апреля: эта дата совпадает с точно известным днём его смерти. Кроме того, 23 апреля отмечается день святого Георгия, покровителя Англии, и к этому дню предание могло специально приурочить рождение величайшего национального поэта. С английского языка фамилия «Шекспир» переводится как «потрясающий копьём».</a:t>
            </a:r>
          </a:p>
          <a:p>
            <a:endParaRPr lang="ru-RU" dirty="0"/>
          </a:p>
        </p:txBody>
      </p:sp>
      <p:pic>
        <p:nvPicPr>
          <p:cNvPr id="4098" name="Picture 2" descr="http://open.az/uploads/posts/2008-09/1221734798_ph0829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14752"/>
            <a:ext cx="2514595" cy="299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43636" y="428604"/>
            <a:ext cx="2828916" cy="18305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57166"/>
            <a:ext cx="428628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71736" y="64291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Литературное наследие Шекспира распадается на две неравные части</a:t>
            </a:r>
            <a:endParaRPr lang="ru-RU" i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072464" y="2571744"/>
            <a:ext cx="142796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5144299" y="2714621"/>
            <a:ext cx="1713719" cy="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1500166" y="3214686"/>
            <a:ext cx="2357454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Стихотворную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786314" y="3214686"/>
            <a:ext cx="2357454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Драматическую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0"/>
            <a:ext cx="290035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Драматургия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7467600" cy="4873752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latin typeface="+mj-lt"/>
              </a:rPr>
              <a:t>Одни из самых ранних работ Шекспира — «Ричард 3» и три части «Генриха 4», написанные в начале 1590-х, период, когда была в моде историческая драма. Пьесы Шекспира с трудом поддаются датировке, но исследователи текстов предполагают, что «Тит </a:t>
            </a:r>
            <a:r>
              <a:rPr lang="ru-RU" sz="1800" i="1" dirty="0" err="1" smtClean="0">
                <a:latin typeface="+mj-lt"/>
              </a:rPr>
              <a:t>Андроник</a:t>
            </a:r>
            <a:r>
              <a:rPr lang="ru-RU" sz="1800" i="1" dirty="0" smtClean="0">
                <a:latin typeface="+mj-lt"/>
              </a:rPr>
              <a:t>», «Комедия ошибок», «Укрощение строптивой» и «Два веронца» также относятся к началу творческого пути Шекспира</a:t>
            </a:r>
            <a:endParaRPr lang="ru-RU" sz="1800" i="1" dirty="0">
              <a:latin typeface="+mj-lt"/>
            </a:endParaRPr>
          </a:p>
        </p:txBody>
      </p:sp>
      <p:pic>
        <p:nvPicPr>
          <p:cNvPr id="2050" name="Picture 2" descr="http://allphones.kz/img/news/24727/24727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714752"/>
            <a:ext cx="4143404" cy="265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Поэмы и сонеты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3428" cy="4873752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В 1593 и 1594 годах, когда театры были закрыты из-за эпидемии чумы, Шекспир создал две поэмы, «Венера и Адонис» и «Обесчещенная Лукреция». Эти поэмы были посвящены Генри </a:t>
            </a:r>
            <a:r>
              <a:rPr lang="ru-RU" sz="1800" i="1" dirty="0" err="1" smtClean="0"/>
              <a:t>Ризли</a:t>
            </a:r>
            <a:r>
              <a:rPr lang="ru-RU" sz="1800" i="1" dirty="0" smtClean="0"/>
              <a:t>, графу Саутгемптону.</a:t>
            </a:r>
          </a:p>
          <a:p>
            <a:r>
              <a:rPr lang="ru-RU" sz="1800" i="1" dirty="0" smtClean="0"/>
              <a:t>Сонет — стихотворение из 14 строк. Всего Шекспиром было написано 154 сонета, и́ большая их часть была создана в 1592—1599 годах. </a:t>
            </a:r>
            <a:endParaRPr lang="ru-RU" sz="1800" i="1" dirty="0"/>
          </a:p>
        </p:txBody>
      </p:sp>
      <p:pic>
        <p:nvPicPr>
          <p:cNvPr id="1026" name="Picture 2" descr="File:Sonnets1609titlep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428736"/>
            <a:ext cx="3143272" cy="4856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 свою жизнь Шекспир написал много произведений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Трагедии:</a:t>
            </a:r>
          </a:p>
          <a:p>
            <a:r>
              <a:rPr lang="ru-RU" sz="1800" i="1" dirty="0" smtClean="0"/>
              <a:t>Ромео и Джульетта</a:t>
            </a:r>
          </a:p>
          <a:p>
            <a:r>
              <a:rPr lang="ru-RU" sz="1800" i="1" dirty="0" smtClean="0"/>
              <a:t>Кориолан</a:t>
            </a:r>
          </a:p>
          <a:p>
            <a:r>
              <a:rPr lang="ru-RU" sz="1800" i="1" dirty="0" smtClean="0"/>
              <a:t>Тит </a:t>
            </a:r>
            <a:r>
              <a:rPr lang="ru-RU" sz="1800" i="1" dirty="0" err="1" smtClean="0"/>
              <a:t>Андроник</a:t>
            </a:r>
            <a:endParaRPr lang="ru-RU" sz="1800" i="1" dirty="0" smtClean="0"/>
          </a:p>
          <a:p>
            <a:r>
              <a:rPr lang="ru-RU" sz="1800" i="1" dirty="0" err="1" smtClean="0"/>
              <a:t>Тимон</a:t>
            </a:r>
            <a:r>
              <a:rPr lang="ru-RU" sz="1800" i="1" dirty="0" smtClean="0"/>
              <a:t> Афинский</a:t>
            </a:r>
          </a:p>
          <a:p>
            <a:r>
              <a:rPr lang="ru-RU" sz="1800" i="1" dirty="0" smtClean="0"/>
              <a:t>Юлий Цезарь</a:t>
            </a:r>
          </a:p>
          <a:p>
            <a:r>
              <a:rPr lang="ru-RU" sz="1800" i="1" dirty="0" smtClean="0"/>
              <a:t>Макбет</a:t>
            </a:r>
          </a:p>
          <a:p>
            <a:r>
              <a:rPr lang="ru-RU" sz="1800" i="1" dirty="0" smtClean="0"/>
              <a:t>Гамлет</a:t>
            </a:r>
          </a:p>
          <a:p>
            <a:r>
              <a:rPr lang="ru-RU" sz="1800" i="1" dirty="0" smtClean="0"/>
              <a:t>Троил и Крессида</a:t>
            </a:r>
          </a:p>
          <a:p>
            <a:r>
              <a:rPr lang="ru-RU" sz="1800" i="1" dirty="0" smtClean="0"/>
              <a:t>Король Лир</a:t>
            </a:r>
          </a:p>
          <a:p>
            <a:r>
              <a:rPr lang="ru-RU" sz="1800" i="1" dirty="0" smtClean="0"/>
              <a:t>Отелло</a:t>
            </a:r>
          </a:p>
          <a:p>
            <a:r>
              <a:rPr lang="ru-RU" sz="1800" i="1" dirty="0" smtClean="0"/>
              <a:t>Антоний и Клеопатра</a:t>
            </a:r>
          </a:p>
          <a:p>
            <a:r>
              <a:rPr lang="ru-RU" sz="1800" i="1" dirty="0" err="1" smtClean="0"/>
              <a:t>Цимбелин</a:t>
            </a:r>
            <a:endParaRPr lang="ru-RU" sz="1800" i="1" dirty="0" smtClean="0"/>
          </a:p>
          <a:p>
            <a:endParaRPr lang="ru-RU" dirty="0"/>
          </a:p>
        </p:txBody>
      </p:sp>
      <p:pic>
        <p:nvPicPr>
          <p:cNvPr id="19458" name="Picture 2" descr="http://upload.wikimedia.org/wikipedia/commons/thumb/2/24/Macbeth_consulting_the_Vision_of_the_Armed_Head.jpg/220px-Macbeth_consulting_the_Vision_of_the_Armed_Hea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3286148" cy="40778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7467600" cy="4873752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Хроники:</a:t>
            </a:r>
          </a:p>
          <a:p>
            <a:r>
              <a:rPr lang="ru-RU" sz="1800" i="1" dirty="0" smtClean="0"/>
              <a:t>Король Иоанн</a:t>
            </a:r>
          </a:p>
          <a:p>
            <a:r>
              <a:rPr lang="ru-RU" sz="1800" i="1" dirty="0" smtClean="0"/>
              <a:t>Ричард II</a:t>
            </a:r>
          </a:p>
          <a:p>
            <a:r>
              <a:rPr lang="ru-RU" sz="1800" i="1" dirty="0" smtClean="0"/>
              <a:t>Генрих IV, часть 1</a:t>
            </a:r>
          </a:p>
          <a:p>
            <a:r>
              <a:rPr lang="ru-RU" sz="1800" i="1" dirty="0" smtClean="0"/>
              <a:t>Генрих IV, часть 2</a:t>
            </a:r>
          </a:p>
          <a:p>
            <a:r>
              <a:rPr lang="ru-RU" sz="1800" i="1" dirty="0" smtClean="0"/>
              <a:t>Генрих V</a:t>
            </a:r>
          </a:p>
          <a:p>
            <a:r>
              <a:rPr lang="ru-RU" sz="1800" i="1" dirty="0" smtClean="0"/>
              <a:t>Генрих VI, часть 1</a:t>
            </a:r>
          </a:p>
          <a:p>
            <a:r>
              <a:rPr lang="ru-RU" sz="1800" i="1" dirty="0" smtClean="0"/>
              <a:t>Генрих VI, часть 2</a:t>
            </a:r>
          </a:p>
          <a:p>
            <a:r>
              <a:rPr lang="ru-RU" sz="1800" i="1" dirty="0" smtClean="0"/>
              <a:t>Генрих VI, часть 3</a:t>
            </a:r>
          </a:p>
          <a:p>
            <a:r>
              <a:rPr lang="ru-RU" sz="1800" i="1" dirty="0" smtClean="0"/>
              <a:t>Ричард III</a:t>
            </a:r>
          </a:p>
          <a:p>
            <a:r>
              <a:rPr lang="ru-RU" sz="1800" i="1" dirty="0" smtClean="0"/>
              <a:t>Генрих VIII</a:t>
            </a:r>
          </a:p>
          <a:p>
            <a:endParaRPr lang="ru-RU" dirty="0"/>
          </a:p>
        </p:txBody>
      </p:sp>
      <p:pic>
        <p:nvPicPr>
          <p:cNvPr id="18434" name="Picture 2" descr="http://upload.wikimedia.org/wikipedia/commons/thumb/8/82/Gilbert_WShakespeares_Plays.jpg/220px-Gilbert_WShakespeares_Play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28670"/>
            <a:ext cx="3643338" cy="239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i026.radikal.ru/1012/5f/2cb3fc53e14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928934"/>
            <a:ext cx="2169372" cy="270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shkolazhizni.ru/img/content/i58/58740_or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2928934"/>
            <a:ext cx="2143140" cy="273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571480"/>
            <a:ext cx="7467600" cy="4873752"/>
          </a:xfrm>
        </p:spPr>
        <p:txBody>
          <a:bodyPr>
            <a:normAutofit fontScale="47500" lnSpcReduction="20000"/>
          </a:bodyPr>
          <a:lstStyle/>
          <a:p>
            <a:r>
              <a:rPr lang="ru-RU" sz="3300" i="1" dirty="0" smtClean="0"/>
              <a:t>Комедии:</a:t>
            </a:r>
          </a:p>
          <a:p>
            <a:r>
              <a:rPr lang="ru-RU" sz="3300" i="1" dirty="0" smtClean="0"/>
              <a:t>Всё хорошо, что хорошо кончается</a:t>
            </a:r>
          </a:p>
          <a:p>
            <a:r>
              <a:rPr lang="ru-RU" sz="3300" i="1" dirty="0" smtClean="0"/>
              <a:t>Как вам это понравится</a:t>
            </a:r>
          </a:p>
          <a:p>
            <a:r>
              <a:rPr lang="ru-RU" sz="3300" i="1" dirty="0" smtClean="0"/>
              <a:t>Комедия ошибок</a:t>
            </a:r>
          </a:p>
          <a:p>
            <a:r>
              <a:rPr lang="ru-RU" sz="3300" i="1" dirty="0" smtClean="0"/>
              <a:t>Бесплодные усилия любви</a:t>
            </a:r>
          </a:p>
          <a:p>
            <a:r>
              <a:rPr lang="ru-RU" sz="3300" i="1" dirty="0" smtClean="0"/>
              <a:t>Мера за меру</a:t>
            </a:r>
          </a:p>
          <a:p>
            <a:r>
              <a:rPr lang="ru-RU" sz="3300" i="1" dirty="0" smtClean="0"/>
              <a:t>Венецианский купец</a:t>
            </a:r>
          </a:p>
          <a:p>
            <a:r>
              <a:rPr lang="ru-RU" sz="3300" i="1" dirty="0" err="1" smtClean="0"/>
              <a:t>Виндзорские</a:t>
            </a:r>
            <a:r>
              <a:rPr lang="ru-RU" sz="3300" i="1" dirty="0" smtClean="0"/>
              <a:t> насмешницы</a:t>
            </a:r>
          </a:p>
          <a:p>
            <a:r>
              <a:rPr lang="ru-RU" sz="3300" i="1" dirty="0" smtClean="0"/>
              <a:t>Сон в летнюю ночь</a:t>
            </a:r>
          </a:p>
          <a:p>
            <a:r>
              <a:rPr lang="ru-RU" sz="3300" i="1" dirty="0" smtClean="0"/>
              <a:t>Много шума из ничего</a:t>
            </a:r>
          </a:p>
          <a:p>
            <a:r>
              <a:rPr lang="ru-RU" sz="3300" i="1" dirty="0" smtClean="0"/>
              <a:t>Перикл</a:t>
            </a:r>
          </a:p>
          <a:p>
            <a:r>
              <a:rPr lang="ru-RU" sz="3300" i="1" dirty="0" smtClean="0"/>
              <a:t>Укрощение строптивой</a:t>
            </a:r>
          </a:p>
          <a:p>
            <a:r>
              <a:rPr lang="ru-RU" sz="3300" i="1" dirty="0" smtClean="0"/>
              <a:t>Буря</a:t>
            </a:r>
          </a:p>
          <a:p>
            <a:r>
              <a:rPr lang="ru-RU" sz="3300" i="1" dirty="0" smtClean="0"/>
              <a:t>Двенадцатая ночь</a:t>
            </a:r>
          </a:p>
          <a:p>
            <a:r>
              <a:rPr lang="ru-RU" sz="3300" i="1" dirty="0" smtClean="0"/>
              <a:t>Два веронца</a:t>
            </a:r>
          </a:p>
          <a:p>
            <a:r>
              <a:rPr lang="ru-RU" sz="3300" i="1" dirty="0" smtClean="0"/>
              <a:t>Два знатных родича</a:t>
            </a:r>
          </a:p>
          <a:p>
            <a:r>
              <a:rPr lang="ru-RU" sz="3300" i="1" dirty="0" smtClean="0"/>
              <a:t>Зимняя сказка</a:t>
            </a:r>
          </a:p>
          <a:p>
            <a:endParaRPr lang="ru-RU" dirty="0"/>
          </a:p>
        </p:txBody>
      </p:sp>
      <p:pic>
        <p:nvPicPr>
          <p:cNvPr id="21506" name="Picture 2" descr="http://www.mdt-dodin.ru/imgs/original/1d955d9ba252401c5b8092c5d03cb0b1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14488"/>
            <a:ext cx="4218764" cy="2809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467600" cy="4873752"/>
          </a:xfrm>
        </p:spPr>
        <p:txBody>
          <a:bodyPr/>
          <a:lstStyle/>
          <a:p>
            <a:r>
              <a:rPr lang="ru-RU" sz="1800" i="1" dirty="0" smtClean="0"/>
              <a:t>Поэмы:</a:t>
            </a:r>
          </a:p>
          <a:p>
            <a:r>
              <a:rPr lang="ru-RU" sz="1800" i="1" dirty="0" smtClean="0"/>
              <a:t>Венера и Адонис</a:t>
            </a:r>
          </a:p>
          <a:p>
            <a:r>
              <a:rPr lang="ru-RU" sz="1800" i="1" dirty="0" smtClean="0"/>
              <a:t>Обесчещенная Лукреция</a:t>
            </a:r>
          </a:p>
          <a:p>
            <a:r>
              <a:rPr lang="ru-RU" sz="1800" i="1" dirty="0" smtClean="0"/>
              <a:t>Страстный пилигрим</a:t>
            </a:r>
          </a:p>
          <a:p>
            <a:r>
              <a:rPr lang="ru-RU" sz="1800" i="1" dirty="0" smtClean="0"/>
              <a:t>Феникс и голубка</a:t>
            </a:r>
          </a:p>
          <a:p>
            <a:r>
              <a:rPr lang="ru-RU" sz="1800" i="1" dirty="0" smtClean="0"/>
              <a:t>Жалоба влюблённой</a:t>
            </a:r>
          </a:p>
          <a:p>
            <a:endParaRPr lang="ru-RU" dirty="0"/>
          </a:p>
        </p:txBody>
      </p:sp>
      <p:pic>
        <p:nvPicPr>
          <p:cNvPr id="20482" name="Picture 2" descr="http://www.artrenewal.org/artwork/765/765/4703/venus_and_adonis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00174"/>
            <a:ext cx="397192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438</Words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«Какое чудо человек!»- слова Уильяма     Шекспира</vt:lpstr>
      <vt:lpstr>Слайд 2</vt:lpstr>
      <vt:lpstr>Слайд 3</vt:lpstr>
      <vt:lpstr>Драматургия</vt:lpstr>
      <vt:lpstr>Поэмы и сонеты</vt:lpstr>
      <vt:lpstr>За свою жизнь Шекспир написал много произведений</vt:lpstr>
      <vt:lpstr>Слайд 7</vt:lpstr>
      <vt:lpstr>Слайд 8</vt:lpstr>
      <vt:lpstr>Слайд 9</vt:lpstr>
      <vt:lpstr>Слайд 10</vt:lpstr>
      <vt:lpstr>   Приложение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</cp:revision>
  <dcterms:modified xsi:type="dcterms:W3CDTF">2013-11-25T12:43:10Z</dcterms:modified>
</cp:coreProperties>
</file>