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4" r:id="rId17"/>
    <p:sldId id="271" r:id="rId18"/>
    <p:sldId id="296" r:id="rId19"/>
    <p:sldId id="272" r:id="rId20"/>
    <p:sldId id="273" r:id="rId21"/>
    <p:sldId id="274" r:id="rId22"/>
    <p:sldId id="275" r:id="rId23"/>
    <p:sldId id="295" r:id="rId24"/>
    <p:sldId id="276" r:id="rId25"/>
    <p:sldId id="277" r:id="rId26"/>
    <p:sldId id="278" r:id="rId27"/>
    <p:sldId id="279" r:id="rId28"/>
    <p:sldId id="28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7" r:id="rId40"/>
    <p:sldId id="29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img_url=http://900igr.net/datas/chtenie/CHto-delaet-3.files/0004-004-Malchik-igraet-v-futbol.jpg&amp;iorient=&amp;ih=&amp;icolor=&amp;site=&amp;text=%D0%BA%D0%B0%D1%80%D1%82%D0%B8%D0%BD%D0%BA%D0%B8%20%D0%BF%D1%80%D0%BE%20%D1%84%D1%83%D1%82%D0%B1%D0%BE%D0%BB%20%D0%B4%D0%BB%D1%8F%20%D0%BC%D0%B0%D0%BB%D1%8C%D1%87%D0%B8%D0%BA%D0%BE%D0%B2&amp;iw=&amp;wp=&amp;pos=17&amp;recent=&amp;type=&amp;isize=&amp;rpt=simage&amp;itype=&amp;noj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img_url=http://cache4.asset-cache.net/xt/151915719.jpg?v=1&amp;g=fs1|0|SKP109|15|719&amp;s=1&amp;iorient=&amp;ih=&amp;icolor=&amp;p=2&amp;site=&amp;text=%D0%BA%D0%B0%D1%80%D1%82%D0%B8%D0%BD%D0%BA%D0%B8%20%D0%BF%D1%80%D0%BE%20%D1%84%D1%83%D1%82%D0%B1%D0%BE%D0%BB%20%D0%B4%D0%BB%D1%8F%20%D0%BC%D0%B0%D0%BB%D1%8C%D1%87%D0%B8%D0%BA%D0%BE%D0%B2&amp;iw=&amp;wp=&amp;pos=61&amp;recent=&amp;type=&amp;isize=&amp;rpt=simage&amp;itype=&amp;nojs=1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813576" cy="1643074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нам жить?</a:t>
            </a:r>
            <a:endParaRPr lang="ru-RU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571744"/>
            <a:ext cx="6887930" cy="3929090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Урок  по окружающему миру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 4 классе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Учителя: Шабанова С.А.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Вилкова Е.Н.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р.п. Воскресенское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22 мая 2014 год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разным людям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вместе жить на одной планете?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Documents and Settings\User\Мои документы\Мои рисунки\iCAMEURG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3750495" cy="2500330"/>
          </a:xfrm>
          <a:prstGeom prst="rect">
            <a:avLst/>
          </a:prstGeom>
          <a:noFill/>
        </p:spPr>
      </p:pic>
      <p:pic>
        <p:nvPicPr>
          <p:cNvPr id="22532" name="Picture 4" descr="C:\Documents and Settings\User\Мои документы\Мои рисунки\iCALJMBN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4752"/>
            <a:ext cx="3587775" cy="2583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Вспоминаем то, что знаем.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Личность?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Общество?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Человечество?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Проблема?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Всегда ли у людей</a:t>
            </a:r>
            <a:br>
              <a:rPr lang="ru-RU" sz="4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были проблемы?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User\Мои документы\Мои рисунки\iCA1KO9Q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00438"/>
            <a:ext cx="2571768" cy="2571768"/>
          </a:xfrm>
          <a:prstGeom prst="rect">
            <a:avLst/>
          </a:prstGeom>
          <a:noFill/>
        </p:spPr>
      </p:pic>
      <p:pic>
        <p:nvPicPr>
          <p:cNvPr id="2052" name="Picture 4" descr="C:\Documents and Settings\User\Мои документы\Мои рисунки\iCA6IG4W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71678"/>
            <a:ext cx="3309974" cy="2482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Какие проблемы волновали людей много тысяч лет назад?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Мои документы\Мои рисунки\iCAMF3R7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57430"/>
            <a:ext cx="2663208" cy="3841165"/>
          </a:xfrm>
          <a:prstGeom prst="rect">
            <a:avLst/>
          </a:prstGeom>
          <a:noFill/>
        </p:spPr>
      </p:pic>
      <p:pic>
        <p:nvPicPr>
          <p:cNvPr id="3075" name="Picture 3" descr="C:\Documents and Settings\User\Мои документы\Мои рисунки\iCACAG5F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3116"/>
            <a:ext cx="3333773" cy="2000264"/>
          </a:xfrm>
          <a:prstGeom prst="rect">
            <a:avLst/>
          </a:prstGeom>
          <a:noFill/>
        </p:spPr>
      </p:pic>
      <p:pic>
        <p:nvPicPr>
          <p:cNvPr id="3076" name="Picture 4" descr="C:\Documents and Settings\User\Мои документы\Мои рисунки\iCALJKYX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357694"/>
            <a:ext cx="3286148" cy="2059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Есть ли проблемы в современном обществе? Больше их стало или меньше?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Мои документы\Мои рисунки\проблем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357430"/>
            <a:ext cx="381336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7145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Найдите на странице 111 учебника,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называются проблемы, которые касаются каждого современного человека, живущего на Земле?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Мои документы\Мои рисунки\iCA68392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714620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Узнаем о некоторых</a:t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глобальных проблемах…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User\Мои документы\Мои рисунки\iCA5G9H9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928934"/>
            <a:ext cx="2571769" cy="2678925"/>
          </a:xfrm>
          <a:prstGeom prst="rect">
            <a:avLst/>
          </a:prstGeom>
          <a:noFill/>
        </p:spPr>
      </p:pic>
      <p:pic>
        <p:nvPicPr>
          <p:cNvPr id="1028" name="Picture 4" descr="C:\Documents and Settings\User\Мои документы\Мои рисунки\iCAL2XCT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43182"/>
            <a:ext cx="3295668" cy="3252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Работаем в группах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прочитайте текст на странице  111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вставьте пропущенные слова в задании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айдите глобальную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проблему, о которой идёт речь в тексте задания.</a:t>
            </a:r>
          </a:p>
          <a:p>
            <a:endParaRPr lang="ru-RU" dirty="0"/>
          </a:p>
        </p:txBody>
      </p:sp>
      <p:pic>
        <p:nvPicPr>
          <p:cNvPr id="2050" name="Picture 2" descr="C:\Documents and Settings\User\Мои документы\Мои рисунки\iCABR2IV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643314"/>
            <a:ext cx="2986095" cy="2228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043890" cy="989856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Глобальные проблемы,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названные  группами: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Насилие и организованная преступность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Войны между государствами и войны гражданские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Борьба с терроризмом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Самооценка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49352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нужно было сделать?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Справились ли вы с заданием?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вы справились с заданием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3075" name="Picture 3" descr="C:\Documents and Settings\User\Мои документы\Мои рисунки\iCASZZJ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3029" y="3643314"/>
            <a:ext cx="2847995" cy="2399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определяем проблему урока,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вспоминаем то, что знаем,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решаем проблему 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открываем новые знания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/>
              <a:t>Работаем  вместе!</a:t>
            </a:r>
            <a:endParaRPr lang="ru-RU" sz="4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935480"/>
            <a:ext cx="7829576" cy="163639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Предложите  правила, которым должны следовать люди, чтобы в мире  стало меньше насилия, преступности и террора.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User\Мои документы\Мои рисунки\iCAU9A5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3487" y="3643314"/>
            <a:ext cx="2910847" cy="2286006"/>
          </a:xfrm>
          <a:prstGeom prst="rect">
            <a:avLst/>
          </a:prstGeom>
          <a:noFill/>
        </p:spPr>
      </p:pic>
      <p:pic>
        <p:nvPicPr>
          <p:cNvPr id="4100" name="Picture 4" descr="C:\Documents and Settings\User\Мои документы\Мои рисунки\iCA59O64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1537" y="3643314"/>
            <a:ext cx="2373171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Правила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186766" cy="4752988"/>
          </a:xfrm>
        </p:spPr>
        <p:txBody>
          <a:bodyPr/>
          <a:lstStyle/>
          <a:p>
            <a:pPr lvl="0"/>
            <a:r>
              <a:rPr lang="ru-RU" dirty="0" smtClean="0"/>
              <a:t>Быть </a:t>
            </a:r>
            <a:r>
              <a:rPr lang="ru-RU" b="1" dirty="0" smtClean="0"/>
              <a:t>толерантными</a:t>
            </a:r>
            <a:r>
              <a:rPr lang="ru-RU" dirty="0" smtClean="0"/>
              <a:t> (то есть терпимыми) друг к другу: уважать личность и мнение другого человека независимо от его национальности, возраста, места проживания.</a:t>
            </a:r>
          </a:p>
          <a:p>
            <a:pPr lvl="0"/>
            <a:r>
              <a:rPr lang="ru-RU" dirty="0" smtClean="0"/>
              <a:t>Уметь идти на</a:t>
            </a:r>
            <a:r>
              <a:rPr lang="ru-RU" b="1" dirty="0" smtClean="0"/>
              <a:t> компромисс </a:t>
            </a:r>
            <a:r>
              <a:rPr lang="ru-RU" dirty="0" smtClean="0"/>
              <a:t>(решение, которое устраивает все конфликтующие стороны)</a:t>
            </a:r>
          </a:p>
          <a:p>
            <a:pPr lvl="0"/>
            <a:r>
              <a:rPr lang="ru-RU" dirty="0" smtClean="0"/>
              <a:t>Быть дружелюбными, решать конфликты мирным путём </a:t>
            </a:r>
          </a:p>
          <a:p>
            <a:pPr lvl="0"/>
            <a:r>
              <a:rPr lang="ru-RU" dirty="0" smtClean="0"/>
              <a:t>Не употреблять наркотики, не нарушать закон</a:t>
            </a:r>
          </a:p>
          <a:p>
            <a:pPr lvl="0"/>
            <a:r>
              <a:rPr lang="ru-RU" dirty="0" smtClean="0"/>
              <a:t>Не применять оружие и не прибегать к терроризму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19288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2013 – 2014 год в Воскресенской средней школе  был объявлен годом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толерантности и дружбы. 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Мои документы\Мои рисунки\iCA2VI1M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20746" y="2214554"/>
            <a:ext cx="3760973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Это актуально, так как в России проживают более 180 народов и народностей!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Мои документы\Мои рисунки\iCABZ5FF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6"/>
            <a:ext cx="5906500" cy="4064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Как вы понимаете пословицу «Сытый голодного не разумеет»?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User\Мои документы\Мои рисунки\iCA2GKXA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10980"/>
            <a:ext cx="5572164" cy="403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Как вы думаете, есть ли в современном мире страны, население которых часто голодает?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User\Мои документы\Мои рисунки\iCAAENK8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4352064"/>
            <a:ext cx="3000396" cy="2217041"/>
          </a:xfrm>
          <a:prstGeom prst="rect">
            <a:avLst/>
          </a:prstGeom>
          <a:noFill/>
        </p:spPr>
      </p:pic>
      <p:pic>
        <p:nvPicPr>
          <p:cNvPr id="7171" name="Picture 3" descr="C:\Documents and Settings\User\Мои документы\Мои рисунки\iCADVXIU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17864"/>
            <a:ext cx="3000396" cy="1982640"/>
          </a:xfrm>
          <a:prstGeom prst="rect">
            <a:avLst/>
          </a:prstGeom>
          <a:noFill/>
        </p:spPr>
      </p:pic>
      <p:pic>
        <p:nvPicPr>
          <p:cNvPr id="7172" name="Picture 4" descr="C:\Documents and Settings\User\Мои документы\Мои рисунки\iCAQ29A8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428868"/>
            <a:ext cx="274464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000108"/>
            <a:ext cx="854395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Рассмотрите иллюстрации на странице 114 и прочитайте информацию справа от них.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Работаем в парах. Анализируем. Аргументируем.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Documents and Settings\User\Мои документы\Мои рисунки\iCAKEH0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214554"/>
            <a:ext cx="3810027" cy="2857520"/>
          </a:xfrm>
          <a:prstGeom prst="rect">
            <a:avLst/>
          </a:prstGeom>
          <a:noFill/>
        </p:spPr>
      </p:pic>
      <p:pic>
        <p:nvPicPr>
          <p:cNvPr id="8198" name="Picture 6" descr="C:\Documents and Settings\User\Мои документы\Мои рисунки\iCA4RP2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43304"/>
            <a:ext cx="385765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186766" cy="2643206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Проблема бедности, голода существует и в наши дни. Подавляющее большинство всех богатств, создаваемых на планете, достаются   населению 20 – 30 развитых стран. Остальные же 100 – 150 бедны. Их хозяйство малопроизводительно.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Documents and Settings\User\Мои документы\Мои рисунки\iCAG7WGQ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23" y="3500438"/>
            <a:ext cx="3714775" cy="2786082"/>
          </a:xfrm>
          <a:prstGeom prst="rect">
            <a:avLst/>
          </a:prstGeom>
          <a:noFill/>
        </p:spPr>
      </p:pic>
      <p:pic>
        <p:nvPicPr>
          <p:cNvPr id="37891" name="Picture 3" descr="C:\Documents and Settings\User\Мои документы\Мои рисунки\91907065_large_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71876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8470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«В тесноте, да  не в обиде!»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как вы считаете, тесно ли сегодня 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людям на планете?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User\Мои документы\Мои рисунки\4897_detail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9" y="2014098"/>
            <a:ext cx="5857916" cy="4393437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Рассмотрите  иллюстрацию на стр. 115.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Что вы заметили?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Сколько людей проживало на Земле к концу эпохи первобытного мира? (20 млн. человек?)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А к концу эпохи Древних веков? (200 </a:t>
            </a:r>
            <a:r>
              <a:rPr lang="ru-RU" dirty="0" err="1" smtClean="0">
                <a:solidFill>
                  <a:srgbClr val="002060"/>
                </a:solidFill>
              </a:rPr>
              <a:t>млн</a:t>
            </a:r>
            <a:r>
              <a:rPr lang="ru-RU" dirty="0" smtClean="0">
                <a:solidFill>
                  <a:srgbClr val="002060"/>
                </a:solidFill>
              </a:rPr>
              <a:t> человек)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Средних веков? (400 </a:t>
            </a:r>
            <a:r>
              <a:rPr lang="ru-RU" dirty="0" err="1" smtClean="0">
                <a:solidFill>
                  <a:srgbClr val="002060"/>
                </a:solidFill>
              </a:rPr>
              <a:t>млн</a:t>
            </a:r>
            <a:r>
              <a:rPr lang="ru-RU" dirty="0" smtClean="0">
                <a:solidFill>
                  <a:srgbClr val="002060"/>
                </a:solidFill>
              </a:rPr>
              <a:t> человек)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Нового времени? 1 </a:t>
            </a:r>
            <a:r>
              <a:rPr lang="ru-RU" dirty="0" err="1" smtClean="0">
                <a:solidFill>
                  <a:srgbClr val="002060"/>
                </a:solidFill>
              </a:rPr>
              <a:t>млрд</a:t>
            </a:r>
            <a:r>
              <a:rPr lang="ru-RU" dirty="0" smtClean="0">
                <a:solidFill>
                  <a:srgbClr val="002060"/>
                </a:solidFill>
              </a:rPr>
              <a:t> 700 </a:t>
            </a:r>
            <a:r>
              <a:rPr lang="ru-RU" dirty="0" err="1" smtClean="0">
                <a:solidFill>
                  <a:srgbClr val="002060"/>
                </a:solidFill>
              </a:rPr>
              <a:t>млн</a:t>
            </a:r>
            <a:r>
              <a:rPr lang="ru-RU" dirty="0" smtClean="0">
                <a:solidFill>
                  <a:srgbClr val="002060"/>
                </a:solidFill>
              </a:rPr>
              <a:t> человек)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А сколько людей проживает сейчас? (6 </a:t>
            </a:r>
            <a:r>
              <a:rPr lang="ru-RU" dirty="0" err="1" smtClean="0">
                <a:solidFill>
                  <a:srgbClr val="002060"/>
                </a:solidFill>
              </a:rPr>
              <a:t>млрд</a:t>
            </a:r>
            <a:r>
              <a:rPr lang="ru-RU" dirty="0" smtClean="0">
                <a:solidFill>
                  <a:srgbClr val="002060"/>
                </a:solidFill>
              </a:rPr>
              <a:t> человек)?</a:t>
            </a:r>
          </a:p>
          <a:p>
            <a:pPr lvl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 прогнозам учёных  к 2050 году численность планеты составит 9 </a:t>
            </a:r>
            <a:r>
              <a:rPr lang="ru-RU" b="1" dirty="0" err="1" smtClean="0">
                <a:solidFill>
                  <a:srgbClr val="002060"/>
                </a:solidFill>
              </a:rPr>
              <a:t>млрд</a:t>
            </a:r>
            <a:r>
              <a:rPr lang="ru-RU" b="1" dirty="0" smtClean="0">
                <a:solidFill>
                  <a:srgbClr val="002060"/>
                </a:solidFill>
              </a:rPr>
              <a:t> человек.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А к концу 21 века – 12 млрд. человек!!!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Определяем проблему,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читаем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диалог на странице 110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Мои документы\Мои рисунки\проблем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357430"/>
            <a:ext cx="2928958" cy="3787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Чем опасно перенаселение?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\Мои документы\Мои рисунки\ав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3619525" cy="2714644"/>
          </a:xfrm>
          <a:prstGeom prst="rect">
            <a:avLst/>
          </a:prstGeom>
          <a:noFill/>
        </p:spPr>
      </p:pic>
      <p:pic>
        <p:nvPicPr>
          <p:cNvPr id="2050" name="Picture 2" descr="C:\Documents and Settings\User\Мои документы\Мои рисунки\авт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857628"/>
            <a:ext cx="4429156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Перенаселение может привести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 гибели  планеты!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Мои документы\Мои рисунки\iCAYES7C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915302"/>
            <a:ext cx="4572032" cy="457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248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Решаем проблему урока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«Как разным людям вместе жить на одной планете?»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Мои документы\Мои рисунки\iCA9EVWC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143248"/>
            <a:ext cx="3000396" cy="3237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14356"/>
            <a:ext cx="8043890" cy="29289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         Существованию современного человечества угрожают </a:t>
            </a:r>
            <a:r>
              <a:rPr lang="ru-RU" sz="2800" b="1" dirty="0" smtClean="0">
                <a:solidFill>
                  <a:srgbClr val="0070C0"/>
                </a:solidFill>
              </a:rPr>
              <a:t>глобальные (всемирные) проблемы. </a:t>
            </a:r>
            <a:r>
              <a:rPr lang="ru-RU" sz="2800" dirty="0" smtClean="0">
                <a:solidFill>
                  <a:srgbClr val="0070C0"/>
                </a:solidFill>
              </a:rPr>
              <a:t>Чтобы найти их решение, людям необходимо научиться относиться к человеку других взглядов, другой национальности, вероисповедания не как к врагу, а как </a:t>
            </a:r>
            <a:r>
              <a:rPr lang="ru-RU" sz="2800" dirty="0" smtClean="0">
                <a:solidFill>
                  <a:srgbClr val="0070C0"/>
                </a:solidFill>
              </a:rPr>
              <a:t>помощнику</a:t>
            </a:r>
            <a:r>
              <a:rPr lang="ru-RU" sz="2800" dirty="0" smtClean="0">
                <a:solidFill>
                  <a:srgbClr val="0070C0"/>
                </a:solidFill>
              </a:rPr>
              <a:t>!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Начать нужно каждому с себя!</a:t>
            </a:r>
            <a:endParaRPr lang="ru-RU" sz="2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123" name="Picture 3" descr="C:\Documents and Settings\User\Мои документы\Мои рисунки\iCA74BIA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566" y="3929066"/>
            <a:ext cx="4254865" cy="2390374"/>
          </a:xfrm>
          <a:prstGeom prst="rect">
            <a:avLst/>
          </a:prstGeom>
          <a:noFill/>
        </p:spPr>
      </p:pic>
      <p:pic>
        <p:nvPicPr>
          <p:cNvPr id="4098" name="Picture 2" descr="C:\Documents and Settings\User\Мои документы\Мои рисунки\parents0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634636"/>
            <a:ext cx="2286016" cy="2563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Применяем новые знания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Объясните, что такое «глобальные проблемы»?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Какие глобальные проблемы вы можете назвать?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8115328" cy="21328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Глобальные проблемы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которые угрожают всему человечеству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ru-RU" dirty="0" smtClean="0"/>
              <a:t>Насилие и организованная преступность</a:t>
            </a:r>
          </a:p>
          <a:p>
            <a:pPr marL="514350" indent="-514350"/>
            <a:r>
              <a:rPr lang="ru-RU" dirty="0" smtClean="0"/>
              <a:t>Войны между государствами и войны гражданские</a:t>
            </a:r>
          </a:p>
          <a:p>
            <a:pPr marL="514350" indent="-514350"/>
            <a:r>
              <a:rPr lang="ru-RU" dirty="0" smtClean="0"/>
              <a:t>Борьба с терроризмом</a:t>
            </a:r>
          </a:p>
          <a:p>
            <a:pPr marL="514350" indent="-514350"/>
            <a:r>
              <a:rPr lang="ru-RU" dirty="0" smtClean="0"/>
              <a:t>Бедность, голод</a:t>
            </a:r>
          </a:p>
          <a:p>
            <a:pPr marL="514350" indent="-514350"/>
            <a:r>
              <a:rPr lang="ru-RU" dirty="0" smtClean="0"/>
              <a:t>Перенаселение</a:t>
            </a:r>
          </a:p>
          <a:p>
            <a:pPr marL="514350" indent="-514350"/>
            <a:r>
              <a:rPr lang="ru-RU" dirty="0" smtClean="0"/>
              <a:t>Загрязнение окружающей среды</a:t>
            </a:r>
          </a:p>
          <a:p>
            <a:pPr marL="514350" indent="-514350"/>
            <a:r>
              <a:rPr lang="ru-RU" dirty="0" smtClean="0"/>
              <a:t>Глобальное потепление</a:t>
            </a:r>
          </a:p>
          <a:p>
            <a:pPr marL="514350" indent="-514350"/>
            <a:r>
              <a:rPr lang="ru-RU" dirty="0" smtClean="0"/>
              <a:t>Угроза ядерной войны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Определите, какую проблему изображают эти картинки?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User\Мои документы\Мои рисунки\iCADWI7F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2775604" cy="2214578"/>
          </a:xfrm>
          <a:prstGeom prst="rect">
            <a:avLst/>
          </a:prstGeom>
          <a:noFill/>
        </p:spPr>
      </p:pic>
      <p:pic>
        <p:nvPicPr>
          <p:cNvPr id="6147" name="Picture 3" descr="C:\Documents and Settings\User\Мои документы\Мои рисунки\iCAZPRC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85992"/>
            <a:ext cx="3000381" cy="2000254"/>
          </a:xfrm>
          <a:prstGeom prst="rect">
            <a:avLst/>
          </a:prstGeom>
          <a:noFill/>
        </p:spPr>
      </p:pic>
      <p:pic>
        <p:nvPicPr>
          <p:cNvPr id="6148" name="Picture 4" descr="C:\Documents and Settings\User\Мои документы\Мои рисунки\iCA6I8Q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03" y="4393403"/>
            <a:ext cx="3000409" cy="2250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Определите, какую проблему изображают эти картинки?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User\Мои документы\Мои рисунки\iCAD711P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2"/>
            <a:ext cx="2762269" cy="2071702"/>
          </a:xfrm>
          <a:prstGeom prst="rect">
            <a:avLst/>
          </a:prstGeom>
          <a:noFill/>
        </p:spPr>
      </p:pic>
      <p:pic>
        <p:nvPicPr>
          <p:cNvPr id="7171" name="Picture 3" descr="C:\Documents and Settings\User\Мои документы\Мои рисунки\iCA9QFG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00240"/>
            <a:ext cx="3250444" cy="2166963"/>
          </a:xfrm>
          <a:prstGeom prst="rect">
            <a:avLst/>
          </a:prstGeom>
          <a:noFill/>
        </p:spPr>
      </p:pic>
      <p:pic>
        <p:nvPicPr>
          <p:cNvPr id="7172" name="Picture 4" descr="C:\Documents and Settings\User\Мои документы\Мои рисунки\iCA2U81V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071932"/>
            <a:ext cx="2857520" cy="2143140"/>
          </a:xfrm>
          <a:prstGeom prst="rect">
            <a:avLst/>
          </a:prstGeom>
          <a:noFill/>
        </p:spPr>
      </p:pic>
      <p:pic>
        <p:nvPicPr>
          <p:cNvPr id="7173" name="Picture 5" descr="C:\Documents and Settings\User\Мои документы\Мои рисунки\iCA4L5D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286256"/>
            <a:ext cx="3286147" cy="2107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Определите, какую проблему изображают эти картинки?</a:t>
            </a:r>
            <a:endParaRPr lang="ru-RU" sz="3600" dirty="0"/>
          </a:p>
        </p:txBody>
      </p:sp>
      <p:pic>
        <p:nvPicPr>
          <p:cNvPr id="8194" name="Picture 2" descr="C:\Documents and Settings\User\Мои документы\Мои рисунки\iCABVYIO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7" y="2038635"/>
            <a:ext cx="2916086" cy="2176183"/>
          </a:xfrm>
          <a:prstGeom prst="rect">
            <a:avLst/>
          </a:prstGeom>
          <a:noFill/>
        </p:spPr>
      </p:pic>
      <p:pic>
        <p:nvPicPr>
          <p:cNvPr id="8195" name="Picture 3" descr="C:\Documents and Settings\User\Мои документы\Мои рисунки\iCAG7WIV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71678"/>
            <a:ext cx="2857520" cy="2143141"/>
          </a:xfrm>
          <a:prstGeom prst="rect">
            <a:avLst/>
          </a:prstGeom>
          <a:noFill/>
        </p:spPr>
      </p:pic>
      <p:pic>
        <p:nvPicPr>
          <p:cNvPr id="8196" name="Picture 4" descr="C:\Documents and Settings\User\Мои документы\Мои рисунки\iCAA3L2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357694"/>
            <a:ext cx="3052308" cy="2071702"/>
          </a:xfrm>
          <a:prstGeom prst="rect">
            <a:avLst/>
          </a:prstGeom>
          <a:noFill/>
        </p:spPr>
      </p:pic>
      <p:pic>
        <p:nvPicPr>
          <p:cNvPr id="8197" name="Picture 5" descr="C:\Documents and Settings\User\Мои документы\Мои рисунки\iCA4O5JH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357694"/>
            <a:ext cx="3014684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Какую глобальную проблему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вы считаете самой главной?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Мои документы\Мои рисунки\iCA4O41J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214554"/>
            <a:ext cx="2647964" cy="263042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3" name="Picture 3" descr="C:\Documents and Settings\User\Мои документы\Мои рисунки\iCAF9Y14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28802"/>
            <a:ext cx="2928968" cy="2928968"/>
          </a:xfrm>
          <a:prstGeom prst="rect">
            <a:avLst/>
          </a:prstGeom>
          <a:noFill/>
        </p:spPr>
      </p:pic>
      <p:pic>
        <p:nvPicPr>
          <p:cNvPr id="5125" name="Picture 5" descr="http://allforchildren.ru/pictures/sun2/sun00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143380"/>
            <a:ext cx="2760102" cy="2428892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824558"/>
          </a:xfrm>
        </p:spPr>
        <p:txBody>
          <a:bodyPr/>
          <a:lstStyle/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     Какое наблюдается противоречие между желаниями Илюши и возможностями?  Чего не может понять Илюша?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5362" name="Picture 2" descr="http://im1-tub-ru.yandex.net/i?id=141275403-5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0" y="2786058"/>
            <a:ext cx="3524274" cy="2643206"/>
          </a:xfrm>
          <a:prstGeom prst="rect">
            <a:avLst/>
          </a:prstGeom>
          <a:noFill/>
        </p:spPr>
      </p:pic>
      <p:pic>
        <p:nvPicPr>
          <p:cNvPr id="15364" name="Picture 4" descr="http://im6-tub-ru.yandex.net/i?id=51170-2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786058"/>
            <a:ext cx="409006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Подведём итоги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207170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Было ли вам интересно на уроке?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Что нового вы узнали?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Что было самым интересным?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Что вызвало затруднения?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219" name="Picture 3" descr="C:\Documents and Settings\User\Мои документы\Мои рисунки\iCAQJ3V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125086"/>
            <a:ext cx="1981206" cy="2518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29642" cy="1571636"/>
          </a:xfrm>
        </p:spPr>
        <p:txBody>
          <a:bodyPr>
            <a:normAutofit/>
          </a:bodyPr>
          <a:lstStyle/>
          <a:p>
            <a:pPr lvl="0"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Как вы думаете, какие мысли возникают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у людей, увидевших нашу планету из космоса?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C:\Documents and Settings\User\Мои документы\Мои рисунки\земл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6292" y="2357430"/>
            <a:ext cx="5238786" cy="39290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 современном мире живут 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одинаковые люди или разные?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User\Мои документы\Мои рисунки\iCA0CEJ8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29789"/>
            <a:ext cx="4143404" cy="4032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141848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Чем отличаются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люди друг от друга?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Documents and Settings\User\Мои документы\Мои рисунки\iCAN1GI8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5440099" cy="3916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829576" cy="1714512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Могут ли в современном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мире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совсем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встречаться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разные, непохожие друг на друга люди?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Когда, при каких обстоятельствах 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приходиться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общаться?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Documents and Settings\User\Мои документы\Мои рисунки\xorovo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5" y="2643182"/>
            <a:ext cx="7334523" cy="3595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Какой  проблемный вопрос возникает?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C:\Documents and Settings\User\Мои документы\Мои рисунки\123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4693" y="1714488"/>
            <a:ext cx="4920447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351</TotalTime>
  <Words>617</Words>
  <PresentationFormat>Экран (4:3)</PresentationFormat>
  <Paragraphs>99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Поток</vt:lpstr>
      <vt:lpstr>Как нам жить?</vt:lpstr>
      <vt:lpstr>План урока</vt:lpstr>
      <vt:lpstr>Определяем проблему,  читаем диалог на странице 110</vt:lpstr>
      <vt:lpstr>Слайд 4</vt:lpstr>
      <vt:lpstr>     Как вы думаете, какие мысли возникают  у людей, увидевших нашу планету из космоса?   </vt:lpstr>
      <vt:lpstr>В современном мире живут  одинаковые люди или разные?</vt:lpstr>
      <vt:lpstr>Чем отличаются  люди друг от друга?</vt:lpstr>
      <vt:lpstr>  Могут ли в современном мире  совсем  не встречаться  разные, непохожие друг на друга люди? Когда, при каких обстоятельствах им приходиться общаться?</vt:lpstr>
      <vt:lpstr>   Какой  проблемный вопрос возникает? </vt:lpstr>
      <vt:lpstr>Как разным людям  вместе жить на одной планете?</vt:lpstr>
      <vt:lpstr>Вспоминаем то, что знаем.</vt:lpstr>
      <vt:lpstr>Всегда ли у людей  были проблемы?</vt:lpstr>
      <vt:lpstr>Какие проблемы волновали людей много тысяч лет назад?</vt:lpstr>
      <vt:lpstr>   Есть ли проблемы в современном обществе? Больше их стало или меньше?</vt:lpstr>
      <vt:lpstr> Найдите на странице 111 учебника,  как называются проблемы, которые касаются каждого современного человека, живущего на Земле? </vt:lpstr>
      <vt:lpstr>Узнаем о некоторых  глобальных проблемах… </vt:lpstr>
      <vt:lpstr>Работаем в группах</vt:lpstr>
      <vt:lpstr>Глобальные проблемы,  названные  группами:</vt:lpstr>
      <vt:lpstr>Самооценка</vt:lpstr>
      <vt:lpstr>Работаем  вместе!</vt:lpstr>
      <vt:lpstr>Правила</vt:lpstr>
      <vt:lpstr>  2013 – 2014 год в Воскресенской средней школе  был объявлен годом  толерантности и дружбы. </vt:lpstr>
      <vt:lpstr>Это актуально, так как в России проживают более 180 народов и народностей! </vt:lpstr>
      <vt:lpstr>Как вы понимаете пословицу «Сытый голодного не разумеет»?</vt:lpstr>
      <vt:lpstr> Как вы думаете, есть ли в современном мире страны, население которых часто голодает?</vt:lpstr>
      <vt:lpstr>      Рассмотрите иллюстрации на странице 114 и прочитайте информацию справа от них. Работаем в парах. Анализируем. Аргументируем.</vt:lpstr>
      <vt:lpstr>Вывод:</vt:lpstr>
      <vt:lpstr> «В тесноте, да  не в обиде!»  как вы считаете, тесно ли сегодня  людям на планете?</vt:lpstr>
      <vt:lpstr>Слайд 29</vt:lpstr>
      <vt:lpstr> Чем опасно перенаселение?</vt:lpstr>
      <vt:lpstr>Перенаселение может привести  к гибели  планеты!</vt:lpstr>
      <vt:lpstr> Решаем проблему урока  «Как разным людям вместе жить на одной планете?»</vt:lpstr>
      <vt:lpstr>Слайд 33</vt:lpstr>
      <vt:lpstr>Применяем новые знания</vt:lpstr>
      <vt:lpstr>   Глобальные проблемы – проблемы, которые угрожают всему человечеству</vt:lpstr>
      <vt:lpstr> Определите, какую проблему изображают эти картинки?</vt:lpstr>
      <vt:lpstr> Определите, какую проблему изображают эти картинки?</vt:lpstr>
      <vt:lpstr>Определите, какую проблему изображают эти картинки?</vt:lpstr>
      <vt:lpstr>Какую глобальную проблему  вы считаете самой главной?</vt:lpstr>
      <vt:lpstr>Подведём итоги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нам жить?</dc:title>
  <cp:lastModifiedBy>User</cp:lastModifiedBy>
  <cp:revision>40</cp:revision>
  <dcterms:modified xsi:type="dcterms:W3CDTF">2014-05-21T18:54:05Z</dcterms:modified>
</cp:coreProperties>
</file>