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257" r:id="rId2"/>
    <p:sldId id="258" r:id="rId3"/>
    <p:sldId id="259" r:id="rId4"/>
    <p:sldId id="263" r:id="rId5"/>
    <p:sldId id="260" r:id="rId6"/>
    <p:sldId id="264" r:id="rId7"/>
    <p:sldId id="261" r:id="rId8"/>
    <p:sldId id="262" r:id="rId9"/>
    <p:sldId id="265" r:id="rId10"/>
    <p:sldId id="266" r:id="rId11"/>
    <p:sldId id="267" r:id="rId12"/>
    <p:sldId id="268" r:id="rId13"/>
    <p:sldId id="269" r:id="rId14"/>
    <p:sldId id="270" r:id="rId15"/>
    <p:sldId id="271" r:id="rId16"/>
    <p:sldId id="272" r:id="rId17"/>
    <p:sldId id="273" r:id="rId18"/>
    <p:sldId id="274" r:id="rId19"/>
    <p:sldId id="275" r:id="rId20"/>
    <p:sldId id="280" r:id="rId21"/>
    <p:sldId id="282" r:id="rId22"/>
    <p:sldId id="276" r:id="rId23"/>
    <p:sldId id="283" r:id="rId24"/>
    <p:sldId id="279" r:id="rId25"/>
    <p:sldId id="313" r:id="rId26"/>
    <p:sldId id="314" r:id="rId27"/>
    <p:sldId id="315" r:id="rId28"/>
    <p:sldId id="316" r:id="rId29"/>
    <p:sldId id="317" r:id="rId30"/>
    <p:sldId id="318" r:id="rId31"/>
    <p:sldId id="319" r:id="rId32"/>
    <p:sldId id="320" r:id="rId33"/>
    <p:sldId id="321" r:id="rId34"/>
    <p:sldId id="322" r:id="rId35"/>
    <p:sldId id="323" r:id="rId36"/>
    <p:sldId id="324" r:id="rId37"/>
    <p:sldId id="284" r:id="rId38"/>
    <p:sldId id="285" r:id="rId39"/>
    <p:sldId id="287" r:id="rId40"/>
    <p:sldId id="288" r:id="rId41"/>
    <p:sldId id="289" r:id="rId42"/>
    <p:sldId id="290" r:id="rId43"/>
    <p:sldId id="301" r:id="rId44"/>
    <p:sldId id="286" r:id="rId45"/>
    <p:sldId id="278" r:id="rId46"/>
    <p:sldId id="299" r:id="rId47"/>
    <p:sldId id="300" r:id="rId48"/>
    <p:sldId id="303" r:id="rId49"/>
    <p:sldId id="291" r:id="rId50"/>
    <p:sldId id="281" r:id="rId51"/>
    <p:sldId id="292" r:id="rId52"/>
    <p:sldId id="293" r:id="rId53"/>
    <p:sldId id="294" r:id="rId54"/>
    <p:sldId id="295" r:id="rId55"/>
    <p:sldId id="296" r:id="rId56"/>
    <p:sldId id="297" r:id="rId57"/>
    <p:sldId id="298" r:id="rId58"/>
    <p:sldId id="302" r:id="rId59"/>
    <p:sldId id="304" r:id="rId60"/>
    <p:sldId id="305" r:id="rId61"/>
    <p:sldId id="306" r:id="rId62"/>
    <p:sldId id="307" r:id="rId63"/>
    <p:sldId id="308" r:id="rId64"/>
    <p:sldId id="309" r:id="rId65"/>
    <p:sldId id="310" r:id="rId66"/>
    <p:sldId id="311" r:id="rId67"/>
    <p:sldId id="312" r:id="rId6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6F0FBD-82CA-4876-94CE-88AB7844BC3F}" type="datetimeFigureOut">
              <a:rPr lang="ru-RU" smtClean="0"/>
              <a:pPr/>
              <a:t>27.10.2015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84A50C-4FC3-41A7-93C9-E6DFF18C6A38}" type="slidenum">
              <a:rPr lang="ru-RU" smtClean="0"/>
              <a:pPr/>
              <a:t>‹#›</a:t>
            </a:fld>
            <a:endParaRPr lang="ru-RU"/>
          </a:p>
        </p:txBody>
      </p:sp>
    </p:spTree>
    <p:extLst>
      <p:ext uri="{BB962C8B-B14F-4D97-AF65-F5344CB8AC3E}">
        <p14:creationId xmlns:p14="http://schemas.microsoft.com/office/powerpoint/2010/main" val="2959000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84A50C-4FC3-41A7-93C9-E6DFF18C6A38}" type="slidenum">
              <a:rPr lang="ru-RU" smtClean="0"/>
              <a:pPr/>
              <a:t>22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27.10.2015</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27.10.2015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27.10.2015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27.10.2015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27.10.2015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27.10.2015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27.10.2015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27.10.2015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27.10.2015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27.10.2015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27.10.2015</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27.10.2015</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ru.wikipedia.org/wiki/%D0%93%D1%80%D0%B0%D0%B6%D0%B4%D0%B0%D0%BD%D0%B8%D0%BD" TargetMode="External"/><Relationship Id="rId7" Type="http://schemas.openxmlformats.org/officeDocument/2006/relationships/hyperlink" Target="http://ru.wikipedia.org/wiki/%D0%9D%D0%B5%D0%BF%D1%80%D0%B8%D0%BA%D0%BE%D1%81%D0%BD%D0%BE%D0%B2%D0%B5%D0%BD%D0%BD%D0%BE%D1%81%D1%82%D1%8C" TargetMode="External"/><Relationship Id="rId2" Type="http://schemas.openxmlformats.org/officeDocument/2006/relationships/hyperlink" Target="http://ru.wikipedia.org/wiki/%D0%9B%D0%B0%D1%82%D0%B8%D0%BD%D1%81%D0%BA%D0%B8%D0%B9_%D1%8F%D0%B7%D1%8B%D0%BA" TargetMode="External"/><Relationship Id="rId1" Type="http://schemas.openxmlformats.org/officeDocument/2006/relationships/slideLayout" Target="../slideLayouts/slideLayout2.xml"/><Relationship Id="rId6" Type="http://schemas.openxmlformats.org/officeDocument/2006/relationships/hyperlink" Target="http://ru.wikipedia.org/wiki/%D0%9A%D0%BE%D0%BD%D1%81%D1%82%D0%B8%D1%82%D1%83%D1%86%D0%B8%D1%8F" TargetMode="External"/><Relationship Id="rId5" Type="http://schemas.openxmlformats.org/officeDocument/2006/relationships/hyperlink" Target="http://ru.wikipedia.org/wiki/%D0%9F%D1%80%D0%B5%D0%B4%D1%81%D1%82%D0%B0%D0%B2%D0%B8%D1%82%D0%B5%D0%BB%D1%8C%D0%BD%D0%B0%D1%8F_%D0%B4%D0%B5%D0%BC%D0%BE%D0%BA%D1%80%D0%B0%D1%82%D0%B8%D1%8F" TargetMode="External"/><Relationship Id="rId4" Type="http://schemas.openxmlformats.org/officeDocument/2006/relationships/hyperlink" Target="http://ru.wikipedia.org/wiki/%D0%97%D0%B0%D0%BA%D0%BE%D0%BD%D0%BE%D0%B4%D0%B0%D1%82%D0%B5%D0%BB%D1%8C%D0%BD%D0%B0%D1%8F_%D0%B2%D0%BB%D0%B0%D1%81%D1%82%D1%8C"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ru.wikipedia.org/wiki/%D0%98%D0%BD%D0%B4%D0%B5%D0%BC%D0%BD%D0%B8%D1%82%D0%B5%D1%82"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ru.wikipedia.org/wiki/%D0%9F%D0%B0%D1%80%D0%BB%D0%B0%D0%BC%D0%B5%D0%BD%D1%82" TargetMode="External"/><Relationship Id="rId7" Type="http://schemas.openxmlformats.org/officeDocument/2006/relationships/hyperlink" Target="http://ru.wikipedia.org/w/index.php?title=%D0%A0%D0%B5%D0%B3%D0%BB%D0%B0%D0%BC%D0%B5%D0%BD%D1%82_%D0%BF%D0%B0%D0%BB%D0%B0%D1%82%D1%8B_%D0%A4%D0%B5%D0%B4%D0%B5%D1%80%D0%B0%D0%BB%D1%8C%D0%BD%D0%BE%D0%B3%D0%BE_%D0%A1%D0%BE%D0%B1%D1%80%D0%B0%D0%BD%D0%B8%D1%8F&amp;action=edit&amp;redlink=1" TargetMode="External"/><Relationship Id="rId2" Type="http://schemas.openxmlformats.org/officeDocument/2006/relationships/hyperlink" Target="http://ru.wikipedia.org/wiki/%D0%90%D0%BD%D0%B3%D0%BB%D0%B8%D0%B9%D1%81%D0%BA%D0%B8%D0%B9_%D1%8F%D0%B7%D1%8B%D0%BA" TargetMode="External"/><Relationship Id="rId1" Type="http://schemas.openxmlformats.org/officeDocument/2006/relationships/slideLayout" Target="../slideLayouts/slideLayout2.xml"/><Relationship Id="rId6" Type="http://schemas.openxmlformats.org/officeDocument/2006/relationships/hyperlink" Target="http://ru.wikipedia.org/w/index.php?title=%D0%A5%D0%B0%D0%BD%D0%B3%D0%B5%D1%80%D1%84%D0%BE%D1%80%D0%B4,_%D0%A2%D0%BE%D0%BC%D0%B0%D1%81&amp;action=edit&amp;redlink=1" TargetMode="External"/><Relationship Id="rId5" Type="http://schemas.openxmlformats.org/officeDocument/2006/relationships/hyperlink" Target="http://ru.wikipedia.org/wiki/%D0%9F%D0%B0%D0%BB%D0%B0%D1%82%D0%B0_%D0%BE%D0%B1%D1%89%D0%B8%D0%BD" TargetMode="External"/><Relationship Id="rId4" Type="http://schemas.openxmlformats.org/officeDocument/2006/relationships/hyperlink" Target="http://ru.wikipedia.org/wiki/1377_%D0%B3%D0%BE%D0%B4"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ru-RU" dirty="0" smtClean="0"/>
              <a:t>Конституционное право</a:t>
            </a:r>
            <a:endParaRPr lang="ru-RU" dirty="0"/>
          </a:p>
        </p:txBody>
      </p:sp>
      <p:sp>
        <p:nvSpPr>
          <p:cNvPr id="5" name="Подзаголовок 4"/>
          <p:cNvSpPr>
            <a:spLocks noGrp="1"/>
          </p:cNvSpPr>
          <p:nvPr>
            <p:ph type="subTitle" idx="1"/>
          </p:nvPr>
        </p:nvSpPr>
        <p:spPr/>
        <p:txBody>
          <a:bodyPr/>
          <a:lstStyle/>
          <a:p>
            <a:r>
              <a:rPr lang="ru-RU" b="1" dirty="0" smtClean="0"/>
              <a:t>Учитель истории Вилкова Е.Н.</a:t>
            </a:r>
          </a:p>
          <a:p>
            <a:r>
              <a:rPr lang="ru-RU" b="1" dirty="0" smtClean="0"/>
              <a:t>11 класс</a:t>
            </a:r>
            <a:endParaRPr lang="ru-RU"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ru-RU" i="1" dirty="0" smtClean="0">
                <a:solidFill>
                  <a:schemeClr val="accent1"/>
                </a:solidFill>
                <a:latin typeface="Times New Roman" pitchFamily="18" charset="0"/>
                <a:cs typeface="Times New Roman" pitchFamily="18" charset="0"/>
              </a:rPr>
              <a:t>Расскажите о видах конституций</a:t>
            </a:r>
            <a:endParaRPr lang="ru-RU" i="1" dirty="0">
              <a:solidFill>
                <a:schemeClr val="accent1"/>
              </a:solidFill>
              <a:latin typeface="Times New Roman" pitchFamily="18" charset="0"/>
              <a:cs typeface="Times New Roman" pitchFamily="18" charset="0"/>
            </a:endParaRPr>
          </a:p>
        </p:txBody>
      </p:sp>
      <p:pic>
        <p:nvPicPr>
          <p:cNvPr id="20482" name="Picture 2" descr="C:\Documents and Settings\User\Мои документы\Мои рисунки\iCAOVD3WI.jpg"/>
          <p:cNvPicPr>
            <a:picLocks noGrp="1" noChangeAspect="1" noChangeArrowheads="1"/>
          </p:cNvPicPr>
          <p:nvPr>
            <p:ph idx="1"/>
          </p:nvPr>
        </p:nvPicPr>
        <p:blipFill>
          <a:blip r:embed="rId2"/>
          <a:srcRect/>
          <a:stretch>
            <a:fillRect/>
          </a:stretch>
        </p:blipFill>
        <p:spPr bwMode="auto">
          <a:xfrm>
            <a:off x="3214678" y="1571612"/>
            <a:ext cx="2708929" cy="2184620"/>
          </a:xfrm>
          <a:prstGeom prst="rect">
            <a:avLst/>
          </a:prstGeom>
          <a:ln>
            <a:noFill/>
          </a:ln>
          <a:effectLst>
            <a:outerShdw blurRad="190500" algn="tl" rotWithShape="0">
              <a:srgbClr val="000000">
                <a:alpha val="70000"/>
              </a:srgbClr>
            </a:outerShdw>
          </a:effectLst>
        </p:spPr>
      </p:pic>
      <p:pic>
        <p:nvPicPr>
          <p:cNvPr id="20484" name="Picture 4" descr="C:\Documents and Settings\User\Мои документы\Мои рисунки\Копия iCAK7LY7E.jpg"/>
          <p:cNvPicPr>
            <a:picLocks noChangeAspect="1" noChangeArrowheads="1"/>
          </p:cNvPicPr>
          <p:nvPr/>
        </p:nvPicPr>
        <p:blipFill>
          <a:blip r:embed="rId3"/>
          <a:srcRect/>
          <a:stretch>
            <a:fillRect/>
          </a:stretch>
        </p:blipFill>
        <p:spPr bwMode="auto">
          <a:xfrm>
            <a:off x="5357818" y="4000504"/>
            <a:ext cx="3243285" cy="2143140"/>
          </a:xfrm>
          <a:prstGeom prst="rect">
            <a:avLst/>
          </a:prstGeom>
          <a:noFill/>
        </p:spPr>
      </p:pic>
      <p:pic>
        <p:nvPicPr>
          <p:cNvPr id="20485" name="Picture 5" descr="C:\Documents and Settings\User\Мои документы\Мои рисунки\iCAB31QWT.jpg"/>
          <p:cNvPicPr>
            <a:picLocks noChangeAspect="1" noChangeArrowheads="1"/>
          </p:cNvPicPr>
          <p:nvPr/>
        </p:nvPicPr>
        <p:blipFill>
          <a:blip r:embed="rId4"/>
          <a:srcRect/>
          <a:stretch>
            <a:fillRect/>
          </a:stretch>
        </p:blipFill>
        <p:spPr bwMode="auto">
          <a:xfrm>
            <a:off x="714348" y="2714620"/>
            <a:ext cx="2033595" cy="302019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42910" y="285728"/>
            <a:ext cx="8043890" cy="5721563"/>
          </a:xfrm>
        </p:spPr>
        <p:txBody>
          <a:bodyPr>
            <a:normAutofit/>
          </a:bodyPr>
          <a:lstStyle/>
          <a:p>
            <a:pPr algn="just">
              <a:buNone/>
            </a:pPr>
            <a:r>
              <a:rPr lang="ru-RU" sz="2000" dirty="0" smtClean="0"/>
              <a:t>    Прежде всего конституции подразделяются на писаные и неписаные. </a:t>
            </a:r>
            <a:r>
              <a:rPr lang="ru-RU" sz="2000" b="1" dirty="0" smtClean="0"/>
              <a:t>Писаные конституции</a:t>
            </a:r>
            <a:r>
              <a:rPr lang="ru-RU" sz="2000" dirty="0" smtClean="0"/>
              <a:t> представляют собой единый акт, регулирующий важнейшие стороны жизни государства. </a:t>
            </a:r>
            <a:r>
              <a:rPr lang="ru-RU" sz="2000" b="1" dirty="0" smtClean="0"/>
              <a:t>Неписаные конституции </a:t>
            </a:r>
            <a:r>
              <a:rPr lang="ru-RU" sz="2000" dirty="0" smtClean="0"/>
              <a:t>обычно являются собранием различных законов и правовых традиций, в своей совокупности представляющих конституционное право страны. </a:t>
            </a:r>
            <a:r>
              <a:rPr lang="ru-RU" sz="2000" b="1" dirty="0" smtClean="0"/>
              <a:t>Например, в Великобритании </a:t>
            </a:r>
            <a:r>
              <a:rPr lang="ru-RU" sz="2000" dirty="0" smtClean="0"/>
              <a:t>конституционное право составляют парламентские законы, конституционные соглашения, судебные решения и т.п. </a:t>
            </a:r>
            <a:r>
              <a:rPr lang="ru-RU" sz="2000" b="1" dirty="0" smtClean="0"/>
              <a:t>Таких документов </a:t>
            </a:r>
            <a:r>
              <a:rPr lang="ru-RU" sz="2000" dirty="0" smtClean="0"/>
              <a:t>насчитывается в стране </a:t>
            </a:r>
            <a:r>
              <a:rPr lang="ru-RU" sz="2000" b="1" dirty="0" smtClean="0"/>
              <a:t>около четырёх тысяч</a:t>
            </a:r>
            <a:r>
              <a:rPr lang="ru-RU" sz="2000" dirty="0" smtClean="0"/>
              <a:t>.</a:t>
            </a:r>
          </a:p>
          <a:p>
            <a:pPr algn="ctr">
              <a:buNone/>
            </a:pPr>
            <a:endParaRPr lang="ru-RU" sz="2000" dirty="0" smtClean="0"/>
          </a:p>
          <a:p>
            <a:pPr algn="ctr">
              <a:buNone/>
            </a:pPr>
            <a:endParaRPr lang="ru-RU" sz="2000" dirty="0" smtClean="0"/>
          </a:p>
          <a:p>
            <a:pPr algn="ctr">
              <a:buNone/>
            </a:pPr>
            <a:endParaRPr lang="ru-RU" sz="2000" dirty="0"/>
          </a:p>
        </p:txBody>
      </p:sp>
      <p:pic>
        <p:nvPicPr>
          <p:cNvPr id="21510" name="Picture 6" descr="C:\Documents and Settings\User\Мои документы\Мои рисунки\503636005.gif"/>
          <p:cNvPicPr>
            <a:picLocks noChangeAspect="1" noChangeArrowheads="1"/>
          </p:cNvPicPr>
          <p:nvPr/>
        </p:nvPicPr>
        <p:blipFill>
          <a:blip r:embed="rId2"/>
          <a:srcRect/>
          <a:stretch>
            <a:fillRect/>
          </a:stretch>
        </p:blipFill>
        <p:spPr bwMode="auto">
          <a:xfrm>
            <a:off x="4714876" y="3714752"/>
            <a:ext cx="4142179" cy="2357454"/>
          </a:xfrm>
          <a:prstGeom prst="rect">
            <a:avLst/>
          </a:prstGeom>
          <a:noFill/>
        </p:spPr>
      </p:pic>
      <p:pic>
        <p:nvPicPr>
          <p:cNvPr id="21511" name="Picture 7" descr="C:\Documents and Settings\User\Мои документы\Мои рисунки\iCAAT8I6C.jpg"/>
          <p:cNvPicPr>
            <a:picLocks noChangeAspect="1" noChangeArrowheads="1"/>
          </p:cNvPicPr>
          <p:nvPr/>
        </p:nvPicPr>
        <p:blipFill>
          <a:blip r:embed="rId3"/>
          <a:srcRect/>
          <a:stretch>
            <a:fillRect/>
          </a:stretch>
        </p:blipFill>
        <p:spPr bwMode="auto">
          <a:xfrm>
            <a:off x="1714480" y="3714752"/>
            <a:ext cx="2428892" cy="247846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pPr algn="ctr"/>
            <a:r>
              <a:rPr lang="ru-RU" sz="3600" i="1" dirty="0" smtClean="0">
                <a:solidFill>
                  <a:schemeClr val="accent1"/>
                </a:solidFill>
                <a:latin typeface="Times New Roman" pitchFamily="18" charset="0"/>
                <a:cs typeface="Times New Roman" pitchFamily="18" charset="0"/>
              </a:rPr>
              <a:t>Что представляет собой первая в мире писаная конституция?</a:t>
            </a:r>
            <a:endParaRPr lang="ru-RU" sz="3600" i="1" dirty="0">
              <a:solidFill>
                <a:schemeClr val="accent1"/>
              </a:solidFill>
              <a:latin typeface="Times New Roman" pitchFamily="18" charset="0"/>
              <a:cs typeface="Times New Roman" pitchFamily="18" charset="0"/>
            </a:endParaRPr>
          </a:p>
        </p:txBody>
      </p:sp>
      <p:pic>
        <p:nvPicPr>
          <p:cNvPr id="22530" name="Picture 2" descr="C:\Documents and Settings\User\Мои документы\Мои рисунки\Копия iCAK7LY7E.jpg"/>
          <p:cNvPicPr>
            <a:picLocks noGrp="1" noChangeAspect="1" noChangeArrowheads="1"/>
          </p:cNvPicPr>
          <p:nvPr>
            <p:ph idx="1"/>
          </p:nvPr>
        </p:nvPicPr>
        <p:blipFill>
          <a:blip r:embed="rId2"/>
          <a:srcRect/>
          <a:stretch>
            <a:fillRect/>
          </a:stretch>
        </p:blipFill>
        <p:spPr bwMode="auto">
          <a:xfrm>
            <a:off x="1428728" y="1785926"/>
            <a:ext cx="6272582" cy="414487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pPr>
              <a:buNone/>
            </a:pPr>
            <a:r>
              <a:rPr lang="ru-RU" sz="2800" dirty="0" smtClean="0">
                <a:latin typeface="Times New Roman" pitchFamily="18" charset="0"/>
                <a:cs typeface="Times New Roman" pitchFamily="18" charset="0"/>
              </a:rPr>
              <a:t>     Конституция США 1787 года. Она действует до сих пор. С момента принятия в неё было внесено более двадцати поправок.</a:t>
            </a:r>
            <a:endParaRPr lang="ru-RU" sz="2800" dirty="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fontScale="90000"/>
          </a:bodyPr>
          <a:lstStyle/>
          <a:p>
            <a:pPr algn="ctr"/>
            <a:r>
              <a:rPr lang="ru-RU" i="1" dirty="0" smtClean="0">
                <a:solidFill>
                  <a:schemeClr val="accent1"/>
                </a:solidFill>
                <a:latin typeface="Times New Roman" pitchFamily="18" charset="0"/>
                <a:cs typeface="Times New Roman" pitchFamily="18" charset="0"/>
              </a:rPr>
              <a:t>Первая в мире писаная конституция </a:t>
            </a:r>
            <a:endParaRPr lang="ru-RU" i="1" dirty="0">
              <a:solidFill>
                <a:schemeClr val="accent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2011354"/>
          </a:xfrm>
        </p:spPr>
        <p:txBody>
          <a:bodyPr>
            <a:noAutofit/>
          </a:bodyPr>
          <a:lstStyle/>
          <a:p>
            <a:pPr algn="ctr"/>
            <a:r>
              <a:rPr lang="ru-RU" sz="2800" dirty="0" smtClean="0">
                <a:solidFill>
                  <a:schemeClr val="accent1"/>
                </a:solidFill>
                <a:latin typeface="Times New Roman" pitchFamily="18" charset="0"/>
                <a:cs typeface="Times New Roman" pitchFamily="18" charset="0"/>
              </a:rPr>
              <a:t>Когда в России  впервые были приняты Основные государственные законы </a:t>
            </a:r>
            <a:br>
              <a:rPr lang="ru-RU" sz="2800" dirty="0" smtClean="0">
                <a:solidFill>
                  <a:schemeClr val="accent1"/>
                </a:solidFill>
                <a:latin typeface="Times New Roman" pitchFamily="18" charset="0"/>
                <a:cs typeface="Times New Roman" pitchFamily="18" charset="0"/>
              </a:rPr>
            </a:br>
            <a:r>
              <a:rPr lang="ru-RU" sz="2800" dirty="0" smtClean="0">
                <a:solidFill>
                  <a:schemeClr val="accent1"/>
                </a:solidFill>
                <a:latin typeface="Times New Roman" pitchFamily="18" charset="0"/>
                <a:cs typeface="Times New Roman" pitchFamily="18" charset="0"/>
              </a:rPr>
              <a:t>в сфере прав и свобод человека?</a:t>
            </a:r>
            <a:endParaRPr lang="ru-RU" sz="2800" dirty="0">
              <a:solidFill>
                <a:schemeClr val="accent1"/>
              </a:solidFill>
              <a:latin typeface="Times New Roman" pitchFamily="18" charset="0"/>
              <a:cs typeface="Times New Roman" pitchFamily="18" charset="0"/>
            </a:endParaRPr>
          </a:p>
        </p:txBody>
      </p:sp>
      <p:pic>
        <p:nvPicPr>
          <p:cNvPr id="23554" name="Picture 2" descr="C:\Documents and Settings\User\Мои документы\Мои рисунки\iCAVDNRBC.jpg"/>
          <p:cNvPicPr>
            <a:picLocks noGrp="1" noChangeAspect="1" noChangeArrowheads="1"/>
          </p:cNvPicPr>
          <p:nvPr>
            <p:ph idx="1"/>
          </p:nvPr>
        </p:nvPicPr>
        <p:blipFill>
          <a:blip r:embed="rId2"/>
          <a:srcRect/>
          <a:stretch>
            <a:fillRect/>
          </a:stretch>
        </p:blipFill>
        <p:spPr bwMode="auto">
          <a:xfrm>
            <a:off x="1285852" y="2214554"/>
            <a:ext cx="6695169" cy="374729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i="1" dirty="0" smtClean="0">
                <a:solidFill>
                  <a:schemeClr val="accent1"/>
                </a:solidFill>
                <a:latin typeface="Times New Roman" pitchFamily="18" charset="0"/>
                <a:cs typeface="Times New Roman" pitchFamily="18" charset="0"/>
              </a:rPr>
              <a:t>17 октября 1905 года</a:t>
            </a:r>
            <a:endParaRPr lang="ru-RU" i="1" dirty="0">
              <a:solidFill>
                <a:schemeClr val="accent1"/>
              </a:solidFill>
              <a:latin typeface="Times New Roman" pitchFamily="18" charset="0"/>
              <a:cs typeface="Times New Roman" pitchFamily="18" charset="0"/>
            </a:endParaRPr>
          </a:p>
        </p:txBody>
      </p:sp>
      <p:sp>
        <p:nvSpPr>
          <p:cNvPr id="5" name="Содержимое 4"/>
          <p:cNvSpPr>
            <a:spLocks noGrp="1"/>
          </p:cNvSpPr>
          <p:nvPr>
            <p:ph idx="1"/>
          </p:nvPr>
        </p:nvSpPr>
        <p:spPr/>
        <p:txBody>
          <a:bodyPr>
            <a:normAutofit/>
          </a:bodyPr>
          <a:lstStyle/>
          <a:p>
            <a:r>
              <a:rPr lang="ru-RU" sz="2400" b="1" dirty="0" smtClean="0">
                <a:latin typeface="Times New Roman" pitchFamily="18" charset="0"/>
                <a:cs typeface="Times New Roman" pitchFamily="18" charset="0"/>
              </a:rPr>
              <a:t>«Высочайший манифест об усовершенствовании государственного порядка», подписанный Николаем </a:t>
            </a:r>
            <a:r>
              <a:rPr lang="en-US" sz="2400" b="1" dirty="0" smtClean="0">
                <a:latin typeface="Times New Roman" pitchFamily="18" charset="0"/>
                <a:cs typeface="Times New Roman" pitchFamily="18" charset="0"/>
              </a:rPr>
              <a:t>II</a:t>
            </a:r>
            <a:r>
              <a:rPr lang="ru-RU" sz="2400"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впервые даровал русскому человеку «незыблемые гражданские свободы на началах действительной неприкосновенности личности». Народ получил право принимать действенное участие в управлении государством через Государственную думу.</a:t>
            </a:r>
          </a:p>
          <a:p>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pPr algn="ctr"/>
            <a:r>
              <a:rPr lang="ru-RU" sz="3200" i="1" dirty="0" smtClean="0">
                <a:solidFill>
                  <a:schemeClr val="accent1"/>
                </a:solidFill>
                <a:latin typeface="Times New Roman" pitchFamily="18" charset="0"/>
                <a:cs typeface="Times New Roman" pitchFamily="18" charset="0"/>
              </a:rPr>
              <a:t>Какие конституции принимались в России? (РСФСР, СССР, РФ)</a:t>
            </a:r>
            <a:endParaRPr lang="ru-RU" sz="3200" i="1" dirty="0">
              <a:solidFill>
                <a:schemeClr val="accent1"/>
              </a:solidFill>
              <a:latin typeface="Times New Roman" pitchFamily="18" charset="0"/>
              <a:cs typeface="Times New Roman" pitchFamily="18" charset="0"/>
            </a:endParaRPr>
          </a:p>
        </p:txBody>
      </p:sp>
      <p:pic>
        <p:nvPicPr>
          <p:cNvPr id="25602" name="Picture 2" descr="C:\Documents and Settings\User\Мои документы\Мои рисунки\iCA47ONLV.jpg"/>
          <p:cNvPicPr>
            <a:picLocks noGrp="1" noChangeAspect="1" noChangeArrowheads="1"/>
          </p:cNvPicPr>
          <p:nvPr>
            <p:ph idx="1"/>
          </p:nvPr>
        </p:nvPicPr>
        <p:blipFill>
          <a:blip r:embed="rId2"/>
          <a:srcRect/>
          <a:stretch>
            <a:fillRect/>
          </a:stretch>
        </p:blipFill>
        <p:spPr bwMode="auto">
          <a:xfrm>
            <a:off x="642910" y="1357298"/>
            <a:ext cx="1571636" cy="2507930"/>
          </a:xfrm>
          <a:prstGeom prst="rect">
            <a:avLst/>
          </a:prstGeom>
          <a:noFill/>
        </p:spPr>
      </p:pic>
      <p:pic>
        <p:nvPicPr>
          <p:cNvPr id="25603" name="Picture 3" descr="C:\Documents and Settings\User\Мои документы\Мои рисунки\88967rm_39_2880.jpg"/>
          <p:cNvPicPr>
            <a:picLocks noChangeAspect="1" noChangeArrowheads="1"/>
          </p:cNvPicPr>
          <p:nvPr/>
        </p:nvPicPr>
        <p:blipFill>
          <a:blip r:embed="rId3"/>
          <a:srcRect/>
          <a:stretch>
            <a:fillRect/>
          </a:stretch>
        </p:blipFill>
        <p:spPr bwMode="auto">
          <a:xfrm>
            <a:off x="6572264" y="1571612"/>
            <a:ext cx="1572910" cy="2327907"/>
          </a:xfrm>
          <a:prstGeom prst="rect">
            <a:avLst/>
          </a:prstGeom>
          <a:noFill/>
        </p:spPr>
      </p:pic>
      <p:pic>
        <p:nvPicPr>
          <p:cNvPr id="25604" name="Picture 4" descr="C:\Documents and Settings\User\Мои документы\Мои рисунки\iCAK1OI90.jpg"/>
          <p:cNvPicPr>
            <a:picLocks noChangeAspect="1" noChangeArrowheads="1"/>
          </p:cNvPicPr>
          <p:nvPr/>
        </p:nvPicPr>
        <p:blipFill>
          <a:blip r:embed="rId4"/>
          <a:srcRect/>
          <a:stretch>
            <a:fillRect/>
          </a:stretch>
        </p:blipFill>
        <p:spPr bwMode="auto">
          <a:xfrm>
            <a:off x="3428992" y="1928802"/>
            <a:ext cx="1905013" cy="2857519"/>
          </a:xfrm>
          <a:prstGeom prst="rect">
            <a:avLst/>
          </a:prstGeom>
          <a:noFill/>
        </p:spPr>
      </p:pic>
      <p:pic>
        <p:nvPicPr>
          <p:cNvPr id="25605" name="Picture 5" descr="C:\Documents and Settings\User\Мои документы\Мои рисунки\su4778a.jpg"/>
          <p:cNvPicPr>
            <a:picLocks noChangeAspect="1" noChangeArrowheads="1"/>
          </p:cNvPicPr>
          <p:nvPr/>
        </p:nvPicPr>
        <p:blipFill>
          <a:blip r:embed="rId5"/>
          <a:srcRect/>
          <a:stretch>
            <a:fillRect/>
          </a:stretch>
        </p:blipFill>
        <p:spPr bwMode="auto">
          <a:xfrm>
            <a:off x="285720" y="4857760"/>
            <a:ext cx="3155607" cy="1648995"/>
          </a:xfrm>
          <a:prstGeom prst="rect">
            <a:avLst/>
          </a:prstGeom>
          <a:noFill/>
        </p:spPr>
      </p:pic>
      <p:pic>
        <p:nvPicPr>
          <p:cNvPr id="25606" name="Picture 6" descr="C:\Documents and Settings\User\Мои документы\Мои рисунки\Ist9_polnuroki_t45-4.jpg"/>
          <p:cNvPicPr>
            <a:picLocks noChangeAspect="1" noChangeArrowheads="1"/>
          </p:cNvPicPr>
          <p:nvPr/>
        </p:nvPicPr>
        <p:blipFill>
          <a:blip r:embed="rId6"/>
          <a:srcRect/>
          <a:stretch>
            <a:fillRect/>
          </a:stretch>
        </p:blipFill>
        <p:spPr bwMode="auto">
          <a:xfrm>
            <a:off x="5429256" y="4786322"/>
            <a:ext cx="3298221" cy="178911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b="1" dirty="0" smtClean="0">
                <a:latin typeface="Times New Roman" pitchFamily="18" charset="0"/>
                <a:cs typeface="Times New Roman" pitchFamily="18" charset="0"/>
              </a:rPr>
              <a:t>1918 г. – Конституция РСФСР</a:t>
            </a:r>
          </a:p>
          <a:p>
            <a:r>
              <a:rPr lang="ru-RU" dirty="0" smtClean="0">
                <a:solidFill>
                  <a:srgbClr val="00B0F0"/>
                </a:solidFill>
                <a:latin typeface="Times New Roman" pitchFamily="18" charset="0"/>
                <a:cs typeface="Times New Roman" pitchFamily="18" charset="0"/>
              </a:rPr>
              <a:t>1924 – Конституция СССР</a:t>
            </a:r>
          </a:p>
          <a:p>
            <a:r>
              <a:rPr lang="ru-RU" b="1" dirty="0" smtClean="0">
                <a:latin typeface="Times New Roman" pitchFamily="18" charset="0"/>
                <a:cs typeface="Times New Roman" pitchFamily="18" charset="0"/>
              </a:rPr>
              <a:t>1925 – Конституция РСФСР</a:t>
            </a:r>
          </a:p>
          <a:p>
            <a:r>
              <a:rPr lang="ru-RU" dirty="0" smtClean="0">
                <a:solidFill>
                  <a:srgbClr val="00B0F0"/>
                </a:solidFill>
                <a:latin typeface="Times New Roman" pitchFamily="18" charset="0"/>
                <a:cs typeface="Times New Roman" pitchFamily="18" charset="0"/>
              </a:rPr>
              <a:t>1936 – Конституция СССР</a:t>
            </a:r>
          </a:p>
          <a:p>
            <a:r>
              <a:rPr lang="ru-RU" b="1" dirty="0" smtClean="0">
                <a:latin typeface="Times New Roman" pitchFamily="18" charset="0"/>
                <a:cs typeface="Times New Roman" pitchFamily="18" charset="0"/>
              </a:rPr>
              <a:t>1937 – Конституция РСФСР</a:t>
            </a:r>
          </a:p>
          <a:p>
            <a:r>
              <a:rPr lang="ru-RU" dirty="0" smtClean="0">
                <a:solidFill>
                  <a:srgbClr val="00B0F0"/>
                </a:solidFill>
                <a:latin typeface="Times New Roman" pitchFamily="18" charset="0"/>
                <a:cs typeface="Times New Roman" pitchFamily="18" charset="0"/>
              </a:rPr>
              <a:t>1977 – Конституция СССР</a:t>
            </a:r>
          </a:p>
          <a:p>
            <a:r>
              <a:rPr lang="ru-RU" b="1" dirty="0" smtClean="0">
                <a:latin typeface="Times New Roman" pitchFamily="18" charset="0"/>
                <a:cs typeface="Times New Roman" pitchFamily="18" charset="0"/>
              </a:rPr>
              <a:t>1978 – Конституция РСФСР</a:t>
            </a:r>
          </a:p>
          <a:p>
            <a:r>
              <a:rPr lang="ru-RU" b="1" dirty="0" smtClean="0">
                <a:latin typeface="Times New Roman" pitchFamily="18" charset="0"/>
                <a:cs typeface="Times New Roman" pitchFamily="18" charset="0"/>
              </a:rPr>
              <a:t>1993 – Конституция РФ</a:t>
            </a:r>
            <a:endParaRPr lang="ru-RU" b="1" dirty="0">
              <a:latin typeface="Times New Roman" pitchFamily="18" charset="0"/>
              <a:cs typeface="Times New Roman" pitchFamily="18" charset="0"/>
            </a:endParaRPr>
          </a:p>
        </p:txBody>
      </p:sp>
      <p:sp>
        <p:nvSpPr>
          <p:cNvPr id="3" name="Заголовок 2"/>
          <p:cNvSpPr>
            <a:spLocks noGrp="1"/>
          </p:cNvSpPr>
          <p:nvPr>
            <p:ph type="title"/>
          </p:nvPr>
        </p:nvSpPr>
        <p:spPr/>
        <p:txBody>
          <a:bodyPr>
            <a:noAutofit/>
          </a:bodyPr>
          <a:lstStyle/>
          <a:p>
            <a:pPr algn="ctr"/>
            <a:r>
              <a:rPr lang="ru-RU" sz="3600" i="1" dirty="0" smtClean="0">
                <a:solidFill>
                  <a:schemeClr val="accent1"/>
                </a:solidFill>
                <a:latin typeface="Times New Roman" pitchFamily="18" charset="0"/>
                <a:cs typeface="Times New Roman" pitchFamily="18" charset="0"/>
              </a:rPr>
              <a:t>Конституции в истории</a:t>
            </a:r>
            <a:br>
              <a:rPr lang="ru-RU" sz="3600" i="1" dirty="0" smtClean="0">
                <a:solidFill>
                  <a:schemeClr val="accent1"/>
                </a:solidFill>
                <a:latin typeface="Times New Roman" pitchFamily="18" charset="0"/>
                <a:cs typeface="Times New Roman" pitchFamily="18" charset="0"/>
              </a:rPr>
            </a:br>
            <a:r>
              <a:rPr lang="ru-RU" sz="3600" i="1" dirty="0" smtClean="0">
                <a:solidFill>
                  <a:schemeClr val="accent1"/>
                </a:solidFill>
                <a:latin typeface="Times New Roman" pitchFamily="18" charset="0"/>
                <a:cs typeface="Times New Roman" pitchFamily="18" charset="0"/>
              </a:rPr>
              <a:t> России</a:t>
            </a:r>
            <a:endParaRPr lang="ru-RU" sz="3600" i="1" dirty="0">
              <a:solidFill>
                <a:schemeClr val="accent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ru-RU" i="1" dirty="0" smtClean="0">
                <a:solidFill>
                  <a:schemeClr val="accent1"/>
                </a:solidFill>
                <a:latin typeface="Times New Roman" pitchFamily="18" charset="0"/>
                <a:cs typeface="Times New Roman" pitchFamily="18" charset="0"/>
              </a:rPr>
              <a:t>Как и когда была принята ныне действующая конституция РФ?</a:t>
            </a:r>
            <a:endParaRPr lang="ru-RU" i="1" dirty="0">
              <a:solidFill>
                <a:schemeClr val="accent1"/>
              </a:solidFill>
              <a:latin typeface="Times New Roman" pitchFamily="18" charset="0"/>
              <a:cs typeface="Times New Roman" pitchFamily="18" charset="0"/>
            </a:endParaRPr>
          </a:p>
        </p:txBody>
      </p:sp>
      <p:pic>
        <p:nvPicPr>
          <p:cNvPr id="26626" name="Picture 2" descr="C:\Documents and Settings\User\Мои документы\Мои рисунки\iCAOVD3WI.jpg"/>
          <p:cNvPicPr>
            <a:picLocks noGrp="1" noChangeAspect="1" noChangeArrowheads="1"/>
          </p:cNvPicPr>
          <p:nvPr>
            <p:ph idx="1"/>
          </p:nvPr>
        </p:nvPicPr>
        <p:blipFill>
          <a:blip r:embed="rId2"/>
          <a:srcRect/>
          <a:stretch>
            <a:fillRect/>
          </a:stretch>
        </p:blipFill>
        <p:spPr bwMode="auto">
          <a:xfrm>
            <a:off x="2214546" y="1785926"/>
            <a:ext cx="5137821" cy="414340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pPr algn="ctr"/>
            <a:r>
              <a:rPr lang="ru-RU" sz="3600" i="1" dirty="0" smtClean="0">
                <a:solidFill>
                  <a:schemeClr val="accent1"/>
                </a:solidFill>
                <a:latin typeface="Times New Roman" pitchFamily="18" charset="0"/>
                <a:cs typeface="Times New Roman" pitchFamily="18" charset="0"/>
              </a:rPr>
              <a:t>Каковы основы</a:t>
            </a:r>
            <a:br>
              <a:rPr lang="ru-RU" sz="3600" i="1" dirty="0" smtClean="0">
                <a:solidFill>
                  <a:schemeClr val="accent1"/>
                </a:solidFill>
                <a:latin typeface="Times New Roman" pitchFamily="18" charset="0"/>
                <a:cs typeface="Times New Roman" pitchFamily="18" charset="0"/>
              </a:rPr>
            </a:br>
            <a:r>
              <a:rPr lang="ru-RU" sz="3600" i="1" dirty="0" smtClean="0">
                <a:solidFill>
                  <a:schemeClr val="accent1"/>
                </a:solidFill>
                <a:latin typeface="Times New Roman" pitchFamily="18" charset="0"/>
                <a:cs typeface="Times New Roman" pitchFamily="18" charset="0"/>
              </a:rPr>
              <a:t> конституционного строя РФ?</a:t>
            </a:r>
            <a:endParaRPr lang="ru-RU" sz="3600" i="1" dirty="0">
              <a:solidFill>
                <a:schemeClr val="accent1"/>
              </a:solidFill>
              <a:latin typeface="Times New Roman" pitchFamily="18" charset="0"/>
              <a:cs typeface="Times New Roman" pitchFamily="18" charset="0"/>
            </a:endParaRPr>
          </a:p>
        </p:txBody>
      </p:sp>
      <p:pic>
        <p:nvPicPr>
          <p:cNvPr id="31746" name="Picture 2" descr="C:\Documents and Settings\User\Мои документы\Мои рисунки\iCASAUNXD.jpg"/>
          <p:cNvPicPr>
            <a:picLocks noGrp="1" noChangeAspect="1" noChangeArrowheads="1"/>
          </p:cNvPicPr>
          <p:nvPr>
            <p:ph idx="1"/>
          </p:nvPr>
        </p:nvPicPr>
        <p:blipFill>
          <a:blip r:embed="rId2"/>
          <a:srcRect/>
          <a:stretch>
            <a:fillRect/>
          </a:stretch>
        </p:blipFill>
        <p:spPr bwMode="auto">
          <a:xfrm>
            <a:off x="3071802" y="1857364"/>
            <a:ext cx="3164965" cy="420128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Documents and Settings\User\Мои документы\Мои рисунки\1bcc7b3d2919.jpg"/>
          <p:cNvPicPr>
            <a:picLocks noGrp="1" noChangeAspect="1" noChangeArrowheads="1"/>
          </p:cNvPicPr>
          <p:nvPr>
            <p:ph idx="1"/>
          </p:nvPr>
        </p:nvPicPr>
        <p:blipFill>
          <a:blip r:embed="rId2"/>
          <a:stretch>
            <a:fillRect/>
          </a:stretch>
        </p:blipFill>
        <p:spPr bwMode="auto">
          <a:xfrm>
            <a:off x="3214678" y="3357562"/>
            <a:ext cx="2857500" cy="2143125"/>
          </a:xfrm>
          <a:prstGeom prst="rect">
            <a:avLst/>
          </a:prstGeom>
          <a:noFill/>
        </p:spPr>
      </p:pic>
      <p:sp>
        <p:nvSpPr>
          <p:cNvPr id="2" name="Заголовок 1"/>
          <p:cNvSpPr>
            <a:spLocks noGrp="1"/>
          </p:cNvSpPr>
          <p:nvPr>
            <p:ph type="title"/>
          </p:nvPr>
        </p:nvSpPr>
        <p:spPr>
          <a:xfrm>
            <a:off x="500034" y="214290"/>
            <a:ext cx="8043890" cy="2082792"/>
          </a:xfrm>
        </p:spPr>
        <p:txBody>
          <a:bodyPr>
            <a:normAutofit/>
          </a:bodyPr>
          <a:lstStyle/>
          <a:p>
            <a:pPr algn="ctr"/>
            <a:r>
              <a:rPr lang="ru-RU" sz="4000" b="0" dirty="0" smtClean="0">
                <a:solidFill>
                  <a:schemeClr val="accent1">
                    <a:lumMod val="75000"/>
                  </a:schemeClr>
                </a:solidFill>
                <a:effectLst/>
                <a:latin typeface="Times New Roman" pitchFamily="18" charset="0"/>
                <a:cs typeface="Times New Roman" pitchFamily="18" charset="0"/>
              </a:rPr>
              <a:t>Дайте определение понятию </a:t>
            </a:r>
            <a:r>
              <a:rPr lang="ru-RU" sz="4000" dirty="0" smtClean="0">
                <a:solidFill>
                  <a:schemeClr val="accent1">
                    <a:lumMod val="75000"/>
                  </a:schemeClr>
                </a:solidFill>
                <a:effectLst/>
                <a:latin typeface="Times New Roman" pitchFamily="18" charset="0"/>
                <a:cs typeface="Times New Roman" pitchFamily="18" charset="0"/>
              </a:rPr>
              <a:t>«конституция». </a:t>
            </a:r>
            <a:r>
              <a:rPr lang="ru-RU" sz="4000" b="0" dirty="0" smtClean="0">
                <a:solidFill>
                  <a:schemeClr val="accent1">
                    <a:lumMod val="75000"/>
                  </a:schemeClr>
                </a:solidFill>
                <a:effectLst/>
                <a:latin typeface="Times New Roman" pitchFamily="18" charset="0"/>
                <a:cs typeface="Times New Roman" pitchFamily="18" charset="0"/>
              </a:rPr>
              <a:t/>
            </a:r>
            <a:br>
              <a:rPr lang="ru-RU" sz="4000" b="0" dirty="0" smtClean="0">
                <a:solidFill>
                  <a:schemeClr val="accent1">
                    <a:lumMod val="75000"/>
                  </a:schemeClr>
                </a:solidFill>
                <a:effectLst/>
                <a:latin typeface="Times New Roman" pitchFamily="18" charset="0"/>
                <a:cs typeface="Times New Roman" pitchFamily="18" charset="0"/>
              </a:rPr>
            </a:br>
            <a:r>
              <a:rPr lang="ru-RU" sz="4000" b="0" dirty="0" smtClean="0">
                <a:solidFill>
                  <a:schemeClr val="accent1">
                    <a:lumMod val="75000"/>
                  </a:schemeClr>
                </a:solidFill>
                <a:effectLst/>
                <a:latin typeface="Times New Roman" pitchFamily="18" charset="0"/>
                <a:cs typeface="Times New Roman" pitchFamily="18" charset="0"/>
              </a:rPr>
              <a:t>От какого слова оно происходит?</a:t>
            </a:r>
            <a:endParaRPr lang="ru-RU" sz="4000" b="0" dirty="0">
              <a:solidFill>
                <a:schemeClr val="accent1">
                  <a:lumMod val="75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0034" y="785794"/>
            <a:ext cx="8186766" cy="5221497"/>
          </a:xfrm>
        </p:spPr>
        <p:txBody>
          <a:bodyPr>
            <a:normAutofit fontScale="77500" lnSpcReduction="20000"/>
          </a:bodyPr>
          <a:lstStyle/>
          <a:p>
            <a:r>
              <a:rPr lang="ru-RU" dirty="0" smtClean="0"/>
              <a:t>Россия есть демократическое федеративное правовое  государство с республиканской формой правления (ст.1)</a:t>
            </a:r>
          </a:p>
          <a:p>
            <a:r>
              <a:rPr lang="ru-RU" dirty="0" smtClean="0"/>
              <a:t>Человек его права и свободы являются высшей ценностью (ст.2)</a:t>
            </a:r>
          </a:p>
          <a:p>
            <a:r>
              <a:rPr lang="ru-RU" dirty="0" smtClean="0"/>
              <a:t>Единственным источником власти в РФ является его её многонациональный народ (ст.3)</a:t>
            </a:r>
          </a:p>
          <a:p>
            <a:r>
              <a:rPr lang="ru-RU" dirty="0" smtClean="0"/>
              <a:t>Государственная власть разделяется на законодательную, судебную и исполнительную, органы которых самостоятельны. (ст. 10).</a:t>
            </a:r>
          </a:p>
          <a:p>
            <a:r>
              <a:rPr lang="ru-RU" dirty="0" smtClean="0"/>
              <a:t>Государственную власть в РФ осуществляет президент, Федеральное собрание, правительство, суды (ст. 11).</a:t>
            </a:r>
          </a:p>
          <a:p>
            <a:r>
              <a:rPr lang="ru-RU" dirty="0" smtClean="0"/>
              <a:t>Конституция РФ имеет высшую юридическую силу, прямое действие и применяется на всей территории РФ.</a:t>
            </a:r>
          </a:p>
          <a:p>
            <a:r>
              <a:rPr lang="ru-RU" dirty="0" smtClean="0"/>
              <a:t>РФ – светское, социальное, суверенное государство.</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noAutofit/>
          </a:bodyPr>
          <a:lstStyle/>
          <a:p>
            <a:pPr algn="ctr"/>
            <a:r>
              <a:rPr lang="ru-RU" sz="3600" i="1" dirty="0" smtClean="0">
                <a:solidFill>
                  <a:schemeClr val="accent1"/>
                </a:solidFill>
                <a:latin typeface="Times New Roman" pitchFamily="18" charset="0"/>
                <a:cs typeface="Times New Roman" pitchFamily="18" charset="0"/>
              </a:rPr>
              <a:t>Каковы принципы </a:t>
            </a:r>
            <a:br>
              <a:rPr lang="ru-RU" sz="3600" i="1" dirty="0" smtClean="0">
                <a:solidFill>
                  <a:schemeClr val="accent1"/>
                </a:solidFill>
                <a:latin typeface="Times New Roman" pitchFamily="18" charset="0"/>
                <a:cs typeface="Times New Roman" pitchFamily="18" charset="0"/>
              </a:rPr>
            </a:br>
            <a:r>
              <a:rPr lang="ru-RU" sz="3600" i="1" dirty="0" smtClean="0">
                <a:solidFill>
                  <a:schemeClr val="accent1"/>
                </a:solidFill>
                <a:latin typeface="Times New Roman" pitchFamily="18" charset="0"/>
                <a:cs typeface="Times New Roman" pitchFamily="18" charset="0"/>
              </a:rPr>
              <a:t>конституционного строя РФ </a:t>
            </a:r>
            <a:endParaRPr lang="ru-RU" sz="3600" i="1" dirty="0">
              <a:solidFill>
                <a:schemeClr val="accent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Documents and Settings\User\Мои документы\Мои рисунки\0008-001-Osnovy-konstitutsionnogo-stroja-RF.png"/>
          <p:cNvPicPr>
            <a:picLocks noGrp="1" noChangeAspect="1" noChangeArrowheads="1"/>
          </p:cNvPicPr>
          <p:nvPr>
            <p:ph idx="1"/>
          </p:nvPr>
        </p:nvPicPr>
        <p:blipFill>
          <a:blip r:embed="rId3"/>
          <a:srcRect/>
          <a:stretch>
            <a:fillRect/>
          </a:stretch>
        </p:blipFill>
        <p:spPr bwMode="auto">
          <a:xfrm>
            <a:off x="571472" y="714356"/>
            <a:ext cx="8442673" cy="557216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ru-RU" dirty="0" smtClean="0"/>
              <a:t> </a:t>
            </a:r>
            <a:r>
              <a:rPr lang="ru-RU" i="1" dirty="0" smtClean="0">
                <a:solidFill>
                  <a:schemeClr val="accent1"/>
                </a:solidFill>
                <a:latin typeface="Times New Roman" pitchFamily="18" charset="0"/>
                <a:cs typeface="Times New Roman" pitchFamily="18" charset="0"/>
              </a:rPr>
              <a:t>Что такое народовластие?</a:t>
            </a:r>
            <a:br>
              <a:rPr lang="ru-RU" i="1" dirty="0" smtClean="0">
                <a:solidFill>
                  <a:schemeClr val="accent1"/>
                </a:solidFill>
                <a:latin typeface="Times New Roman" pitchFamily="18" charset="0"/>
                <a:cs typeface="Times New Roman" pitchFamily="18" charset="0"/>
              </a:rPr>
            </a:br>
            <a:r>
              <a:rPr lang="ru-RU" i="1" dirty="0" smtClean="0">
                <a:solidFill>
                  <a:schemeClr val="accent1"/>
                </a:solidFill>
                <a:latin typeface="Times New Roman" pitchFamily="18" charset="0"/>
                <a:cs typeface="Times New Roman" pitchFamily="18" charset="0"/>
              </a:rPr>
              <a:t> Как оно осуществляется?</a:t>
            </a:r>
            <a:endParaRPr lang="ru-RU" i="1" dirty="0">
              <a:solidFill>
                <a:schemeClr val="accent1"/>
              </a:solidFill>
              <a:latin typeface="Times New Roman" pitchFamily="18" charset="0"/>
              <a:cs typeface="Times New Roman" pitchFamily="18" charset="0"/>
            </a:endParaRPr>
          </a:p>
        </p:txBody>
      </p:sp>
      <p:pic>
        <p:nvPicPr>
          <p:cNvPr id="4" name="Picture 6" descr="C:\Documents and Settings\User\Мои документы\Мои рисунки\iCA4NNAEE.jpg"/>
          <p:cNvPicPr>
            <a:picLocks noGrp="1" noChangeAspect="1" noChangeArrowheads="1"/>
          </p:cNvPicPr>
          <p:nvPr>
            <p:ph idx="1"/>
          </p:nvPr>
        </p:nvPicPr>
        <p:blipFill>
          <a:blip r:embed="rId2"/>
          <a:srcRect/>
          <a:stretch>
            <a:fillRect/>
          </a:stretch>
        </p:blipFill>
        <p:spPr bwMode="auto">
          <a:xfrm>
            <a:off x="475260" y="1783919"/>
            <a:ext cx="2453666" cy="2573775"/>
          </a:xfrm>
          <a:prstGeom prst="rect">
            <a:avLst/>
          </a:prstGeom>
          <a:noFill/>
        </p:spPr>
      </p:pic>
      <p:pic>
        <p:nvPicPr>
          <p:cNvPr id="5" name="Picture 7" descr="C:\Documents and Settings\User\Мои документы\Мои рисунки\iCACOG3O3.jpg"/>
          <p:cNvPicPr>
            <a:picLocks noChangeAspect="1" noChangeArrowheads="1"/>
          </p:cNvPicPr>
          <p:nvPr/>
        </p:nvPicPr>
        <p:blipFill>
          <a:blip r:embed="rId3"/>
          <a:srcRect/>
          <a:stretch>
            <a:fillRect/>
          </a:stretch>
        </p:blipFill>
        <p:spPr bwMode="auto">
          <a:xfrm>
            <a:off x="3000364" y="3429000"/>
            <a:ext cx="2547954" cy="3057546"/>
          </a:xfrm>
          <a:prstGeom prst="rect">
            <a:avLst/>
          </a:prstGeom>
          <a:noFill/>
        </p:spPr>
      </p:pic>
      <p:pic>
        <p:nvPicPr>
          <p:cNvPr id="6" name="Picture 8" descr="C:\Documents and Settings\User\Мои документы\Мои рисунки\iCA13JVE5.jpg"/>
          <p:cNvPicPr>
            <a:picLocks noChangeAspect="1" noChangeArrowheads="1"/>
          </p:cNvPicPr>
          <p:nvPr/>
        </p:nvPicPr>
        <p:blipFill>
          <a:blip r:embed="rId4"/>
          <a:srcRect/>
          <a:stretch>
            <a:fillRect/>
          </a:stretch>
        </p:blipFill>
        <p:spPr bwMode="auto">
          <a:xfrm>
            <a:off x="5333974" y="1643050"/>
            <a:ext cx="3714776" cy="278608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30722" name="Picture 2" descr="C:\Documents and Settings\User\Мои документы\Мои рисунки\15-2.gif"/>
          <p:cNvPicPr>
            <a:picLocks noGrp="1" noChangeAspect="1" noChangeArrowheads="1"/>
          </p:cNvPicPr>
          <p:nvPr>
            <p:ph idx="1"/>
          </p:nvPr>
        </p:nvPicPr>
        <p:blipFill>
          <a:blip r:embed="rId2"/>
          <a:srcRect/>
          <a:stretch>
            <a:fillRect/>
          </a:stretch>
        </p:blipFill>
        <p:spPr bwMode="auto">
          <a:xfrm>
            <a:off x="142844" y="0"/>
            <a:ext cx="9001156" cy="671514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pPr algn="ctr"/>
            <a:r>
              <a:rPr lang="ru-RU" dirty="0" smtClean="0">
                <a:solidFill>
                  <a:schemeClr val="accent1"/>
                </a:solidFill>
                <a:latin typeface="Times New Roman" pitchFamily="18" charset="0"/>
                <a:cs typeface="Times New Roman" pitchFamily="18" charset="0"/>
              </a:rPr>
              <a:t>Кто такой депутат?</a:t>
            </a:r>
            <a:endParaRPr lang="ru-RU" dirty="0">
              <a:solidFill>
                <a:schemeClr val="accent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71472" y="357166"/>
            <a:ext cx="8115328" cy="5650125"/>
          </a:xfrm>
        </p:spPr>
        <p:txBody>
          <a:bodyPr>
            <a:normAutofit fontScale="92500"/>
          </a:bodyPr>
          <a:lstStyle/>
          <a:p>
            <a:pPr>
              <a:buNone/>
            </a:pP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Депута́т</a:t>
            </a:r>
            <a:r>
              <a:rPr lang="ru-RU" dirty="0" smtClean="0">
                <a:latin typeface="Times New Roman" pitchFamily="18" charset="0"/>
                <a:cs typeface="Times New Roman" pitchFamily="18" charset="0"/>
              </a:rPr>
              <a:t> (от </a:t>
            </a:r>
            <a:r>
              <a:rPr lang="ru-RU" dirty="0" smtClean="0">
                <a:latin typeface="Times New Roman" pitchFamily="18" charset="0"/>
                <a:cs typeface="Times New Roman" pitchFamily="18" charset="0"/>
                <a:hlinkClick r:id="rId2" action="ppaction://hlinkfile" tooltip="Латинский язык"/>
              </a:rPr>
              <a:t>лат.</a:t>
            </a:r>
            <a:r>
              <a:rPr lang="ru-RU" dirty="0" smtClean="0">
                <a:latin typeface="Times New Roman" pitchFamily="18" charset="0"/>
                <a:cs typeface="Times New Roman" pitchFamily="18" charset="0"/>
              </a:rPr>
              <a:t> </a:t>
            </a:r>
            <a:r>
              <a:rPr lang="la-Latn" i="1" dirty="0" smtClean="0">
                <a:latin typeface="Times New Roman" pitchFamily="18" charset="0"/>
                <a:cs typeface="Times New Roman" pitchFamily="18" charset="0"/>
              </a:rPr>
              <a:t>deputatus</a:t>
            </a:r>
            <a:r>
              <a:rPr lang="ru-RU" dirty="0" smtClean="0">
                <a:latin typeface="Times New Roman" pitchFamily="18" charset="0"/>
                <a:cs typeface="Times New Roman" pitchFamily="18" charset="0"/>
              </a:rPr>
              <a:t> — посланный) — лицо, выбранное группой </a:t>
            </a:r>
            <a:r>
              <a:rPr lang="ru-RU" dirty="0" smtClean="0">
                <a:latin typeface="Times New Roman" pitchFamily="18" charset="0"/>
                <a:cs typeface="Times New Roman" pitchFamily="18" charset="0"/>
                <a:hlinkClick r:id="rId3" action="ppaction://hlinkfile" tooltip="Гражданин"/>
              </a:rPr>
              <a:t>граждан</a:t>
            </a:r>
            <a:r>
              <a:rPr lang="ru-RU" dirty="0" smtClean="0">
                <a:latin typeface="Times New Roman" pitchFamily="18" charset="0"/>
                <a:cs typeface="Times New Roman" pitchFamily="18" charset="0"/>
              </a:rPr>
              <a:t> в органы власти (обычно имеют в виду </a:t>
            </a:r>
            <a:r>
              <a:rPr lang="ru-RU" dirty="0" smtClean="0">
                <a:latin typeface="Times New Roman" pitchFamily="18" charset="0"/>
                <a:cs typeface="Times New Roman" pitchFamily="18" charset="0"/>
                <a:hlinkClick r:id="rId4" action="ppaction://hlinkfile" tooltip="Законодательная власть"/>
              </a:rPr>
              <a:t>законодательную</a:t>
            </a:r>
            <a:r>
              <a:rPr lang="ru-RU" dirty="0" smtClean="0">
                <a:latin typeface="Times New Roman" pitchFamily="18" charset="0"/>
                <a:cs typeface="Times New Roman" pitchFamily="18" charset="0"/>
              </a:rPr>
              <a:t>/</a:t>
            </a:r>
            <a:r>
              <a:rPr lang="ru-RU" dirty="0" smtClean="0">
                <a:latin typeface="Times New Roman" pitchFamily="18" charset="0"/>
                <a:cs typeface="Times New Roman" pitchFamily="18" charset="0"/>
                <a:hlinkClick r:id="rId5" action="ppaction://hlinkfile" tooltip="Представительная демократия"/>
              </a:rPr>
              <a:t>представительную</a:t>
            </a:r>
            <a:r>
              <a:rPr lang="ru-RU" dirty="0" smtClean="0">
                <a:latin typeface="Times New Roman" pitchFamily="18" charset="0"/>
                <a:cs typeface="Times New Roman" pitchFamily="18" charset="0"/>
              </a:rPr>
              <a:t> власть). Депутатом можно стать при выборах по партийным спискам или выборах из списка кандидатов в округах по территориям. Задачей депутата, в общем случае, является представление интересов граждан-избирателей во властных структурах, защита их прав, закрепленных в </a:t>
            </a:r>
            <a:r>
              <a:rPr lang="ru-RU" dirty="0" smtClean="0">
                <a:latin typeface="Times New Roman" pitchFamily="18" charset="0"/>
                <a:cs typeface="Times New Roman" pitchFamily="18" charset="0"/>
                <a:hlinkClick r:id="rId6" action="ppaction://hlinkfile" tooltip="Конституция"/>
              </a:rPr>
              <a:t>Конституции</a:t>
            </a:r>
            <a:r>
              <a:rPr lang="ru-RU" dirty="0" smtClean="0">
                <a:latin typeface="Times New Roman" pitchFamily="18" charset="0"/>
                <a:cs typeface="Times New Roman" pitchFamily="18" charset="0"/>
              </a:rPr>
              <a:t> и законах.</a:t>
            </a:r>
          </a:p>
          <a:p>
            <a:pPr>
              <a:buNone/>
            </a:pPr>
            <a:r>
              <a:rPr lang="ru-RU" dirty="0" smtClean="0">
                <a:latin typeface="Times New Roman" pitchFamily="18" charset="0"/>
                <a:cs typeface="Times New Roman" pitchFamily="18" charset="0"/>
              </a:rPr>
              <a:t>          Почти во всех странах, получая статус депутата, выбранное лицо приобретает </a:t>
            </a:r>
            <a:r>
              <a:rPr lang="ru-RU" dirty="0" smtClean="0">
                <a:latin typeface="Times New Roman" pitchFamily="18" charset="0"/>
                <a:cs typeface="Times New Roman" pitchFamily="18" charset="0"/>
                <a:hlinkClick r:id="rId7" action="ppaction://hlinkfile" tooltip="Неприкосновенность"/>
              </a:rPr>
              <a:t>неприкосновенность</a:t>
            </a:r>
            <a:r>
              <a:rPr lang="ru-RU" dirty="0" smtClean="0">
                <a:latin typeface="Times New Roman" pitchFamily="18" charset="0"/>
                <a:cs typeface="Times New Roman" pitchFamily="18" charset="0"/>
              </a:rPr>
              <a:t> (то есть право на защиту от уголовного или административного преследования в виде усложнённого порядка привлечения к ответственности)</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0034" y="428604"/>
            <a:ext cx="8186766" cy="5578687"/>
          </a:xfrm>
        </p:spPr>
        <p:txBody>
          <a:bodyPr>
            <a:normAutofit fontScale="85000" lnSpcReduction="20000"/>
          </a:bodyPr>
          <a:lstStyle/>
          <a:p>
            <a:r>
              <a:rPr lang="ru-RU" dirty="0" smtClean="0"/>
              <a:t>1. Депутатом Государственной Думы может быть избран гражданин Российской Федерации, достигший 21 года и имеющий право участвовать в выборах. </a:t>
            </a:r>
          </a:p>
          <a:p>
            <a:r>
              <a:rPr lang="ru-RU" dirty="0" smtClean="0"/>
              <a:t>2. Одно и то же лицо не может одновременно являться членом Совета Федерации и депутатом Государственной Думы. Депутат Государственной Думы не может быть депутатом иных представительных органов государственной власти и органов местного самоуправления. </a:t>
            </a:r>
          </a:p>
          <a:p>
            <a:r>
              <a:rPr lang="ru-RU" dirty="0" smtClean="0"/>
              <a:t>3. Депутаты Государственной думы работают на профессиональной постоянной основе. Депутаты Государственной думы не могут находиться на государственной службе, заниматься другой оплачиваемой деятельностью, кроме преподавательской, научной и иной творческой деятельности.</a:t>
            </a:r>
            <a:r>
              <a:rPr lang="ru-RU" baseline="30000" dirty="0" smtClean="0"/>
              <a:t>[1]</a:t>
            </a:r>
          </a:p>
          <a:p>
            <a:pPr algn="r">
              <a:buNone/>
            </a:pPr>
            <a:r>
              <a:rPr lang="ru-RU" dirty="0" smtClean="0"/>
              <a:t> Статья 97 </a:t>
            </a: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571480"/>
            <a:ext cx="8258204" cy="5435811"/>
          </a:xfrm>
        </p:spPr>
        <p:txBody>
          <a:bodyPr>
            <a:normAutofit fontScale="92500"/>
          </a:bodyPr>
          <a:lstStyle/>
          <a:p>
            <a:r>
              <a:rPr lang="ru-RU" dirty="0" smtClean="0">
                <a:latin typeface="Times New Roman" pitchFamily="18" charset="0"/>
                <a:cs typeface="Times New Roman" pitchFamily="18" charset="0"/>
              </a:rPr>
              <a:t>1. Члены Совета Федерации и депутаты Государственной думы обладают неприкосновенностью в течение всего срока их полномочий. Они не могут быть задержаны, арестованы, подвергнуты обыску, кроме случаев задержания на месте преступления, а также подвергнуты личному досмотру, за исключением случаев, когда это предусмотрено федеральным законом для обеспечения безопасности других людей.</a:t>
            </a:r>
          </a:p>
          <a:p>
            <a:r>
              <a:rPr lang="ru-RU" dirty="0" smtClean="0">
                <a:latin typeface="Times New Roman" pitchFamily="18" charset="0"/>
                <a:cs typeface="Times New Roman" pitchFamily="18" charset="0"/>
              </a:rPr>
              <a:t> 2. Вопрос о лишении неприкосновенности решается по представлению генерального прокурора Российской Федерации соответствующей палатой Федерального Собрания.</a:t>
            </a:r>
          </a:p>
          <a:p>
            <a:pPr algn="r"/>
            <a:r>
              <a:rPr lang="ru-RU" dirty="0" smtClean="0">
                <a:latin typeface="Times New Roman" pitchFamily="18" charset="0"/>
                <a:cs typeface="Times New Roman" pitchFamily="18" charset="0"/>
              </a:rPr>
              <a:t>Статья 9</a:t>
            </a:r>
            <a:r>
              <a:rPr lang="ru-RU" dirty="0" smtClean="0"/>
              <a:t>8 </a:t>
            </a:r>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smtClean="0"/>
              <a:t>парламентарии рассматриваются как представители всего народа;</a:t>
            </a:r>
          </a:p>
          <a:p>
            <a:r>
              <a:rPr lang="ru-RU" dirty="0" smtClean="0"/>
              <a:t>никто не может давать парламентарию обязывающих наказов;</a:t>
            </a:r>
          </a:p>
          <a:p>
            <a:r>
              <a:rPr lang="ru-RU" dirty="0" smtClean="0"/>
              <a:t>отзыв парламентария избирателями невозможен.</a:t>
            </a:r>
            <a:endParaRPr lang="ru-RU" dirty="0"/>
          </a:p>
        </p:txBody>
      </p:sp>
      <p:sp>
        <p:nvSpPr>
          <p:cNvPr id="3" name="Заголовок 2"/>
          <p:cNvSpPr>
            <a:spLocks noGrp="1"/>
          </p:cNvSpPr>
          <p:nvPr>
            <p:ph type="title"/>
          </p:nvPr>
        </p:nvSpPr>
        <p:spPr/>
        <p:txBody>
          <a:bodyPr>
            <a:normAutofit fontScale="90000"/>
          </a:bodyPr>
          <a:lstStyle/>
          <a:p>
            <a:pPr algn="ctr"/>
            <a:r>
              <a:rPr lang="ru-RU" i="1" dirty="0" smtClean="0">
                <a:solidFill>
                  <a:schemeClr val="accent1"/>
                </a:solidFill>
                <a:latin typeface="Times New Roman" pitchFamily="18" charset="0"/>
                <a:cs typeface="Times New Roman" pitchFamily="18" charset="0"/>
              </a:rPr>
              <a:t>Принцип свободы мандата</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just">
              <a:buNone/>
            </a:pPr>
            <a:r>
              <a:rPr lang="ru-RU" dirty="0" smtClean="0">
                <a:latin typeface="Times New Roman" pitchFamily="18" charset="0"/>
                <a:cs typeface="Times New Roman" pitchFamily="18" charset="0"/>
              </a:rPr>
              <a:t>     </a:t>
            </a:r>
            <a:r>
              <a:rPr lang="ru-RU" i="1" dirty="0" smtClean="0">
                <a:latin typeface="Times New Roman" pitchFamily="18" charset="0"/>
                <a:cs typeface="Times New Roman" pitchFamily="18" charset="0"/>
              </a:rPr>
              <a:t>Происходит от лат.</a:t>
            </a:r>
            <a:r>
              <a:rPr lang="ru-RU"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constitutio</a:t>
            </a:r>
            <a:r>
              <a:rPr lang="en-US" b="1" i="1" dirty="0" smtClean="0">
                <a:latin typeface="Times New Roman" pitchFamily="18" charset="0"/>
                <a:cs typeface="Times New Roman" pitchFamily="18" charset="0"/>
              </a:rPr>
              <a:t>  - </a:t>
            </a:r>
            <a:r>
              <a:rPr lang="ru-RU" i="1" dirty="0" smtClean="0">
                <a:latin typeface="Times New Roman" pitchFamily="18" charset="0"/>
                <a:cs typeface="Times New Roman" pitchFamily="18" charset="0"/>
              </a:rPr>
              <a:t>установление, устройство. </a:t>
            </a:r>
            <a:r>
              <a:rPr lang="ru-RU" b="1" i="1" dirty="0" smtClean="0">
                <a:solidFill>
                  <a:schemeClr val="accent1">
                    <a:lumMod val="75000"/>
                  </a:schemeClr>
                </a:solidFill>
                <a:latin typeface="Times New Roman" pitchFamily="18" charset="0"/>
                <a:cs typeface="Times New Roman" pitchFamily="18" charset="0"/>
              </a:rPr>
              <a:t>Конституция – это основной закон государства</a:t>
            </a:r>
            <a:r>
              <a:rPr lang="ru-RU" i="1" dirty="0" smtClean="0">
                <a:solidFill>
                  <a:schemeClr val="accent1">
                    <a:lumMod val="75000"/>
                  </a:schemeClr>
                </a:solidFill>
                <a:latin typeface="Times New Roman" pitchFamily="18" charset="0"/>
                <a:cs typeface="Times New Roman" pitchFamily="18" charset="0"/>
              </a:rPr>
              <a:t>. </a:t>
            </a:r>
            <a:r>
              <a:rPr lang="ru-RU" i="1" dirty="0" smtClean="0">
                <a:latin typeface="Times New Roman" pitchFamily="18" charset="0"/>
                <a:cs typeface="Times New Roman" pitchFamily="18" charset="0"/>
              </a:rPr>
              <a:t>Она определяет основы конституционного строя, государственное устройство регулирует образование представительных (законодательных), исполнительных и судебных  органов власти, устанавливает избирательную систему, фиксирует права и свободы граждан.</a:t>
            </a:r>
            <a:endParaRPr lang="ru-RU" i="1" dirty="0">
              <a:latin typeface="Times New Roman" pitchFamily="18" charset="0"/>
              <a:cs typeface="Times New Roman" pitchFamily="18" charset="0"/>
            </a:endParaRPr>
          </a:p>
        </p:txBody>
      </p:sp>
      <p:sp>
        <p:nvSpPr>
          <p:cNvPr id="2" name="Заголовок 1"/>
          <p:cNvSpPr>
            <a:spLocks noGrp="1"/>
          </p:cNvSpPr>
          <p:nvPr>
            <p:ph type="title"/>
          </p:nvPr>
        </p:nvSpPr>
        <p:spPr/>
        <p:txBody>
          <a:bodyPr/>
          <a:lstStyle/>
          <a:p>
            <a:pPr algn="ctr"/>
            <a:r>
              <a:rPr lang="ru-RU" i="1" dirty="0" smtClean="0">
                <a:solidFill>
                  <a:schemeClr val="accent1">
                    <a:lumMod val="75000"/>
                  </a:schemeClr>
                </a:solidFill>
                <a:latin typeface="Times New Roman" pitchFamily="18" charset="0"/>
                <a:cs typeface="Times New Roman" pitchFamily="18" charset="0"/>
              </a:rPr>
              <a:t>Слово «конституция» </a:t>
            </a:r>
            <a:endParaRPr lang="ru-RU" i="1" dirty="0">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lnSpcReduction="10000"/>
          </a:bodyPr>
          <a:lstStyle/>
          <a:p>
            <a:r>
              <a:rPr lang="ru-RU" dirty="0" smtClean="0"/>
              <a:t>письменное заявление о сложении полномочий;</a:t>
            </a:r>
          </a:p>
          <a:p>
            <a:r>
              <a:rPr lang="ru-RU" dirty="0" smtClean="0"/>
              <a:t>избрание депутатом иного законодательного органа;</a:t>
            </a:r>
          </a:p>
          <a:p>
            <a:r>
              <a:rPr lang="ru-RU" dirty="0" smtClean="0"/>
              <a:t>утрата гражданства РФ либо приобретение гражданства иного государства;</a:t>
            </a:r>
          </a:p>
          <a:p>
            <a:r>
              <a:rPr lang="ru-RU" dirty="0" smtClean="0"/>
              <a:t>вступление в силу обвинительного приговора суда;</a:t>
            </a:r>
          </a:p>
          <a:p>
            <a:r>
              <a:rPr lang="ru-RU" dirty="0" smtClean="0"/>
              <a:t>ограничение дееспособности.</a:t>
            </a:r>
          </a:p>
          <a:p>
            <a:r>
              <a:rPr lang="ru-RU" dirty="0" smtClean="0"/>
              <a:t>признание депутата безвестно отсутствующим либо объявление его умершим на основании решения суда, вступившего в законную силу</a:t>
            </a:r>
            <a:endParaRPr lang="ru-RU" dirty="0"/>
          </a:p>
        </p:txBody>
      </p:sp>
      <p:sp>
        <p:nvSpPr>
          <p:cNvPr id="3" name="Заголовок 2"/>
          <p:cNvSpPr>
            <a:spLocks noGrp="1"/>
          </p:cNvSpPr>
          <p:nvPr>
            <p:ph type="title"/>
          </p:nvPr>
        </p:nvSpPr>
        <p:spPr>
          <a:xfrm>
            <a:off x="500034" y="274638"/>
            <a:ext cx="8186766" cy="1011222"/>
          </a:xfrm>
        </p:spPr>
        <p:txBody>
          <a:bodyPr>
            <a:normAutofit fontScale="90000"/>
          </a:bodyPr>
          <a:lstStyle/>
          <a:p>
            <a:pPr algn="ct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sz="4000" i="1" dirty="0" smtClean="0">
                <a:solidFill>
                  <a:schemeClr val="accent1"/>
                </a:solidFill>
                <a:latin typeface="Times New Roman" pitchFamily="18" charset="0"/>
                <a:cs typeface="Times New Roman" pitchFamily="18" charset="0"/>
              </a:rPr>
              <a:t>Досрочное прекращение</a:t>
            </a:r>
            <a:br>
              <a:rPr lang="ru-RU" sz="4000" i="1" dirty="0" smtClean="0">
                <a:solidFill>
                  <a:schemeClr val="accent1"/>
                </a:solidFill>
                <a:latin typeface="Times New Roman" pitchFamily="18" charset="0"/>
                <a:cs typeface="Times New Roman" pitchFamily="18" charset="0"/>
              </a:rPr>
            </a:br>
            <a:r>
              <a:rPr lang="ru-RU" sz="4000" i="1" dirty="0" smtClean="0">
                <a:solidFill>
                  <a:schemeClr val="accent1"/>
                </a:solidFill>
                <a:latin typeface="Times New Roman" pitchFamily="18" charset="0"/>
                <a:cs typeface="Times New Roman" pitchFamily="18" charset="0"/>
              </a:rPr>
              <a:t> полномочий депутата</a:t>
            </a: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77500" lnSpcReduction="20000"/>
          </a:bodyPr>
          <a:lstStyle/>
          <a:p>
            <a:r>
              <a:rPr lang="ru-RU" sz="2800" dirty="0" smtClean="0">
                <a:latin typeface="Times New Roman" pitchFamily="18" charset="0"/>
                <a:cs typeface="Times New Roman" pitchFamily="18" charset="0"/>
              </a:rPr>
              <a:t>участие в заседаниях Совета Федерации и Государственной думы;</a:t>
            </a:r>
          </a:p>
          <a:p>
            <a:r>
              <a:rPr lang="ru-RU" sz="2800" dirty="0" smtClean="0">
                <a:latin typeface="Times New Roman" pitchFamily="18" charset="0"/>
                <a:cs typeface="Times New Roman" pitchFamily="18" charset="0"/>
              </a:rPr>
              <a:t>участие в работе комитетов и комиссий палат;</a:t>
            </a:r>
          </a:p>
          <a:p>
            <a:r>
              <a:rPr lang="ru-RU" sz="2800" dirty="0" smtClean="0">
                <a:latin typeface="Times New Roman" pitchFamily="18" charset="0"/>
                <a:cs typeface="Times New Roman" pitchFamily="18" charset="0"/>
              </a:rPr>
              <a:t>участие в выполнении поручений Совета Федерации, Государственной думы и их органов;</a:t>
            </a:r>
          </a:p>
          <a:p>
            <a:r>
              <a:rPr lang="ru-RU" sz="2800" dirty="0" smtClean="0">
                <a:latin typeface="Times New Roman" pitchFamily="18" charset="0"/>
                <a:cs typeface="Times New Roman" pitchFamily="18" charset="0"/>
              </a:rPr>
              <a:t>участие в парламентских слушаниях;</a:t>
            </a:r>
          </a:p>
          <a:p>
            <a:r>
              <a:rPr lang="ru-RU" sz="2800" dirty="0" smtClean="0">
                <a:latin typeface="Times New Roman" pitchFamily="18" charset="0"/>
                <a:cs typeface="Times New Roman" pitchFamily="18" charset="0"/>
              </a:rPr>
              <a:t>внесение законопроектов в Государственную думу;</a:t>
            </a:r>
          </a:p>
          <a:p>
            <a:r>
              <a:rPr lang="ru-RU" sz="2800" dirty="0" smtClean="0">
                <a:latin typeface="Times New Roman" pitchFamily="18" charset="0"/>
                <a:cs typeface="Times New Roman" pitchFamily="18" charset="0"/>
              </a:rPr>
              <a:t>внесение парламентского запроса;</a:t>
            </a:r>
          </a:p>
          <a:p>
            <a:r>
              <a:rPr lang="ru-RU" sz="2800" dirty="0" smtClean="0">
                <a:latin typeface="Times New Roman" pitchFamily="18" charset="0"/>
                <a:cs typeface="Times New Roman" pitchFamily="18" charset="0"/>
              </a:rPr>
              <a:t>работа с избирателями;</a:t>
            </a:r>
          </a:p>
          <a:p>
            <a:r>
              <a:rPr lang="ru-RU" sz="2800" dirty="0" smtClean="0">
                <a:latin typeface="Times New Roman" pitchFamily="18" charset="0"/>
                <a:cs typeface="Times New Roman" pitchFamily="18" charset="0"/>
              </a:rPr>
              <a:t>обращение с вопросами к членам Правительства РФ;</a:t>
            </a:r>
          </a:p>
          <a:p>
            <a:r>
              <a:rPr lang="ru-RU" sz="2800" dirty="0" smtClean="0">
                <a:latin typeface="Times New Roman" pitchFamily="18" charset="0"/>
                <a:cs typeface="Times New Roman" pitchFamily="18" charset="0"/>
              </a:rPr>
              <a:t>обращение к соответствующим должностным лицам и органам с требованием принять меры по пресечению нарушения соответствующих прав, свобод и законных интересов граждан</a:t>
            </a:r>
          </a:p>
          <a:p>
            <a:endParaRPr lang="ru-RU" dirty="0"/>
          </a:p>
        </p:txBody>
      </p:sp>
      <p:sp>
        <p:nvSpPr>
          <p:cNvPr id="3" name="Заголовок 2"/>
          <p:cNvSpPr>
            <a:spLocks noGrp="1"/>
          </p:cNvSpPr>
          <p:nvPr>
            <p:ph type="title"/>
          </p:nvPr>
        </p:nvSpPr>
        <p:spPr>
          <a:xfrm>
            <a:off x="571472" y="142852"/>
            <a:ext cx="8229600" cy="1143000"/>
          </a:xfrm>
        </p:spPr>
        <p:txBody>
          <a:bodyPr>
            <a:normAutofit fontScale="90000"/>
          </a:bodyPr>
          <a:lstStyle/>
          <a:p>
            <a:pPr algn="ctr"/>
            <a:r>
              <a:rPr lang="ru-RU" i="1" dirty="0" smtClean="0">
                <a:solidFill>
                  <a:schemeClr val="accent1"/>
                </a:solidFill>
              </a:rPr>
              <a:t>Формы деятельности депутата</a:t>
            </a:r>
            <a:br>
              <a:rPr lang="ru-RU" i="1" dirty="0" smtClean="0">
                <a:solidFill>
                  <a:schemeClr val="accent1"/>
                </a:solidFill>
              </a:rPr>
            </a:br>
            <a:endParaRPr lang="ru-RU" i="1" dirty="0">
              <a:solidFill>
                <a:schemeClr val="accent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smtClean="0"/>
              <a:t>Гарантии депутатам Государственной думы и членам Совета федерации:</a:t>
            </a:r>
          </a:p>
          <a:p>
            <a:r>
              <a:rPr lang="ru-RU" dirty="0" smtClean="0"/>
              <a:t>неприкосновенность личности;</a:t>
            </a:r>
          </a:p>
          <a:p>
            <a:r>
              <a:rPr lang="ru-RU" dirty="0" smtClean="0"/>
              <a:t>социальное обеспечение;</a:t>
            </a:r>
          </a:p>
          <a:p>
            <a:r>
              <a:rPr lang="ru-RU" dirty="0" smtClean="0"/>
              <a:t>материально-финансовое обеспечение;</a:t>
            </a:r>
          </a:p>
          <a:p>
            <a:r>
              <a:rPr lang="ru-RU" dirty="0" smtClean="0"/>
              <a:t>свидетельский иммунитет</a:t>
            </a:r>
          </a:p>
          <a:p>
            <a:r>
              <a:rPr lang="ru-RU" dirty="0" smtClean="0"/>
              <a:t>гарантии, обеспечивающие непосредственную работу парламентария.</a:t>
            </a:r>
            <a:endParaRPr lang="ru-RU" dirty="0"/>
          </a:p>
        </p:txBody>
      </p:sp>
      <p:sp>
        <p:nvSpPr>
          <p:cNvPr id="3" name="Заголовок 2"/>
          <p:cNvSpPr>
            <a:spLocks noGrp="1"/>
          </p:cNvSpPr>
          <p:nvPr>
            <p:ph type="title"/>
          </p:nvPr>
        </p:nvSpPr>
        <p:spPr/>
        <p:txBody>
          <a:bodyPr>
            <a:normAutofit fontScale="90000"/>
          </a:bodyPr>
          <a:lstStyle/>
          <a:p>
            <a:pPr algn="ctr"/>
            <a:r>
              <a:rPr lang="ru-RU" i="1" dirty="0" smtClean="0">
                <a:solidFill>
                  <a:schemeClr val="accent1"/>
                </a:solidFill>
                <a:latin typeface="Times New Roman" pitchFamily="18" charset="0"/>
                <a:cs typeface="Times New Roman" pitchFamily="18" charset="0"/>
              </a:rPr>
              <a:t>Гарантии</a:t>
            </a:r>
            <a:br>
              <a:rPr lang="ru-RU" i="1" dirty="0" smtClean="0">
                <a:solidFill>
                  <a:schemeClr val="accent1"/>
                </a:solidFill>
                <a:latin typeface="Times New Roman" pitchFamily="18" charset="0"/>
                <a:cs typeface="Times New Roman" pitchFamily="18" charset="0"/>
              </a:rPr>
            </a:br>
            <a:endParaRPr lang="ru-RU" i="1" dirty="0">
              <a:solidFill>
                <a:schemeClr val="accent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r>
              <a:rPr lang="ru-RU" dirty="0" smtClean="0"/>
              <a:t>право на вознаграждение и возмещение служебных расходов</a:t>
            </a:r>
          </a:p>
          <a:p>
            <a:r>
              <a:rPr lang="ru-RU" dirty="0" smtClean="0"/>
              <a:t>пенсионные льготы</a:t>
            </a:r>
          </a:p>
          <a:p>
            <a:r>
              <a:rPr lang="ru-RU" dirty="0" smtClean="0"/>
              <a:t>право на участие в деятельности парламента</a:t>
            </a:r>
          </a:p>
          <a:p>
            <a:r>
              <a:rPr lang="ru-RU" dirty="0" smtClean="0"/>
              <a:t>право депутатского запроса</a:t>
            </a:r>
          </a:p>
          <a:p>
            <a:r>
              <a:rPr lang="ru-RU" dirty="0" smtClean="0"/>
              <a:t>право на внеочередной прием у должностных лиц</a:t>
            </a:r>
          </a:p>
          <a:p>
            <a:r>
              <a:rPr lang="ru-RU" dirty="0" smtClean="0"/>
              <a:t>право законодательной инициативы</a:t>
            </a:r>
            <a:endParaRPr lang="ru-RU" dirty="0"/>
          </a:p>
        </p:txBody>
      </p:sp>
      <p:sp>
        <p:nvSpPr>
          <p:cNvPr id="3" name="Заголовок 2"/>
          <p:cNvSpPr>
            <a:spLocks noGrp="1"/>
          </p:cNvSpPr>
          <p:nvPr>
            <p:ph type="title"/>
          </p:nvPr>
        </p:nvSpPr>
        <p:spPr/>
        <p:txBody>
          <a:bodyPr>
            <a:normAutofit fontScale="90000"/>
          </a:bodyPr>
          <a:lstStyle/>
          <a:p>
            <a:pPr algn="ctr"/>
            <a:r>
              <a:rPr lang="ru-RU" i="1" dirty="0" smtClean="0">
                <a:solidFill>
                  <a:schemeClr val="accent1"/>
                </a:solidFill>
                <a:latin typeface="Times New Roman" pitchFamily="18" charset="0"/>
                <a:cs typeface="Times New Roman" pitchFamily="18" charset="0"/>
              </a:rPr>
              <a:t>Специальные права</a:t>
            </a:r>
            <a:br>
              <a:rPr lang="ru-RU" i="1" dirty="0" smtClean="0">
                <a:solidFill>
                  <a:schemeClr val="accent1"/>
                </a:solidFill>
                <a:latin typeface="Times New Roman" pitchFamily="18" charset="0"/>
                <a:cs typeface="Times New Roman" pitchFamily="18" charset="0"/>
              </a:rPr>
            </a:br>
            <a:endParaRPr lang="ru-RU" i="1" dirty="0">
              <a:solidFill>
                <a:schemeClr val="accent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smtClean="0"/>
              <a:t>посещать все заседания парламента</a:t>
            </a:r>
          </a:p>
          <a:p>
            <a:r>
              <a:rPr lang="ru-RU" dirty="0" smtClean="0"/>
              <a:t>соблюдать парламентскую дисциплину</a:t>
            </a:r>
          </a:p>
          <a:p>
            <a:r>
              <a:rPr lang="ru-RU" dirty="0" smtClean="0"/>
              <a:t>работать в составе комитетов и комиссий</a:t>
            </a:r>
            <a:endParaRPr lang="ru-RU" dirty="0"/>
          </a:p>
        </p:txBody>
      </p:sp>
      <p:sp>
        <p:nvSpPr>
          <p:cNvPr id="3" name="Заголовок 2"/>
          <p:cNvSpPr>
            <a:spLocks noGrp="1"/>
          </p:cNvSpPr>
          <p:nvPr>
            <p:ph type="title"/>
          </p:nvPr>
        </p:nvSpPr>
        <p:spPr/>
        <p:txBody>
          <a:bodyPr>
            <a:normAutofit fontScale="90000"/>
          </a:bodyPr>
          <a:lstStyle/>
          <a:p>
            <a:pPr algn="ctr"/>
            <a:r>
              <a:rPr lang="ru-RU" i="1" dirty="0" smtClean="0">
                <a:solidFill>
                  <a:schemeClr val="accent1"/>
                </a:solidFill>
                <a:latin typeface="Times New Roman" pitchFamily="18" charset="0"/>
                <a:cs typeface="Times New Roman" pitchFamily="18" charset="0"/>
              </a:rPr>
              <a:t>Обязанности</a:t>
            </a:r>
            <a:br>
              <a:rPr lang="ru-RU" i="1" dirty="0" smtClean="0">
                <a:solidFill>
                  <a:schemeClr val="accent1"/>
                </a:solidFill>
                <a:latin typeface="Times New Roman" pitchFamily="18" charset="0"/>
                <a:cs typeface="Times New Roman" pitchFamily="18" charset="0"/>
              </a:rPr>
            </a:br>
            <a:endParaRPr lang="ru-RU" i="1" dirty="0">
              <a:solidFill>
                <a:schemeClr val="accent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smtClean="0"/>
              <a:t>участие в сделках с государственным имуществом</a:t>
            </a:r>
          </a:p>
          <a:p>
            <a:r>
              <a:rPr lang="ru-RU" dirty="0" smtClean="0"/>
              <a:t>участие в руководстве юридических лиц</a:t>
            </a:r>
          </a:p>
          <a:p>
            <a:r>
              <a:rPr lang="ru-RU" dirty="0" smtClean="0"/>
              <a:t>заниматься иной оплачиваемой деятельностью</a:t>
            </a:r>
          </a:p>
          <a:p>
            <a:pPr>
              <a:buNone/>
            </a:pPr>
            <a:endParaRPr lang="ru-RU" dirty="0" smtClean="0"/>
          </a:p>
          <a:p>
            <a:endParaRPr lang="ru-RU" dirty="0"/>
          </a:p>
        </p:txBody>
      </p:sp>
      <p:sp>
        <p:nvSpPr>
          <p:cNvPr id="3" name="Заголовок 2"/>
          <p:cNvSpPr>
            <a:spLocks noGrp="1"/>
          </p:cNvSpPr>
          <p:nvPr>
            <p:ph type="title"/>
          </p:nvPr>
        </p:nvSpPr>
        <p:spPr/>
        <p:txBody>
          <a:bodyPr>
            <a:normAutofit fontScale="90000"/>
          </a:bodyPr>
          <a:lstStyle/>
          <a:p>
            <a:pPr algn="ctr"/>
            <a:r>
              <a:rPr lang="ru-RU" i="1" dirty="0" smtClean="0">
                <a:solidFill>
                  <a:schemeClr val="accent1"/>
                </a:solidFill>
                <a:latin typeface="Times New Roman" pitchFamily="18" charset="0"/>
                <a:cs typeface="Times New Roman" pitchFamily="18" charset="0"/>
              </a:rPr>
              <a:t>Запреты</a:t>
            </a:r>
            <a:br>
              <a:rPr lang="ru-RU" i="1" dirty="0" smtClean="0">
                <a:solidFill>
                  <a:schemeClr val="accent1"/>
                </a:solidFill>
                <a:latin typeface="Times New Roman" pitchFamily="18" charset="0"/>
                <a:cs typeface="Times New Roman" pitchFamily="18" charset="0"/>
              </a:rPr>
            </a:br>
            <a:endParaRPr lang="ru-RU" i="1" dirty="0">
              <a:solidFill>
                <a:schemeClr val="accent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r>
              <a:rPr lang="ru-RU" dirty="0" smtClean="0"/>
              <a:t>парламентский </a:t>
            </a:r>
            <a:r>
              <a:rPr lang="ru-RU" dirty="0" smtClean="0">
                <a:hlinkClick r:id="rId2" action="ppaction://hlinkfile" tooltip="Индемнитет"/>
              </a:rPr>
              <a:t>индемнитет</a:t>
            </a:r>
            <a:r>
              <a:rPr lang="ru-RU" dirty="0" smtClean="0"/>
              <a:t> — запрещение преследования депутата за все действия, совершенные им при исполнении депутатских обязанностей: речь в парламенте, голосование, участие в комиссиях и т. д. Никто не может привлечь депутата к ответственности за эти действия даже после истечения депутатских полномочий.</a:t>
            </a:r>
          </a:p>
          <a:p>
            <a:r>
              <a:rPr lang="ru-RU" dirty="0" smtClean="0"/>
              <a:t>парламентский иммунитет</a:t>
            </a:r>
          </a:p>
          <a:p>
            <a:endParaRPr lang="ru-RU" dirty="0"/>
          </a:p>
        </p:txBody>
      </p:sp>
      <p:sp>
        <p:nvSpPr>
          <p:cNvPr id="3" name="Заголовок 2"/>
          <p:cNvSpPr>
            <a:spLocks noGrp="1"/>
          </p:cNvSpPr>
          <p:nvPr>
            <p:ph type="title"/>
          </p:nvPr>
        </p:nvSpPr>
        <p:spPr/>
        <p:txBody>
          <a:bodyPr>
            <a:normAutofit fontScale="90000"/>
          </a:bodyPr>
          <a:lstStyle/>
          <a:p>
            <a:pPr algn="ctr"/>
            <a:r>
              <a:rPr lang="ru-RU" i="1" dirty="0" smtClean="0">
                <a:solidFill>
                  <a:schemeClr val="accent1"/>
                </a:solidFill>
                <a:latin typeface="Times New Roman" pitchFamily="18" charset="0"/>
                <a:cs typeface="Times New Roman" pitchFamily="18" charset="0"/>
              </a:rPr>
              <a:t>Депутатские привилегии</a:t>
            </a:r>
            <a:br>
              <a:rPr lang="ru-RU" i="1" dirty="0" smtClean="0">
                <a:solidFill>
                  <a:schemeClr val="accent1"/>
                </a:solidFill>
                <a:latin typeface="Times New Roman" pitchFamily="18" charset="0"/>
                <a:cs typeface="Times New Roman" pitchFamily="18" charset="0"/>
              </a:rPr>
            </a:br>
            <a:endParaRPr lang="ru-RU" i="1" dirty="0">
              <a:solidFill>
                <a:schemeClr val="accent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pPr algn="ctr"/>
            <a:r>
              <a:rPr lang="ru-RU" sz="3200" i="1" dirty="0" smtClean="0">
                <a:solidFill>
                  <a:schemeClr val="accent1"/>
                </a:solidFill>
                <a:latin typeface="Times New Roman" pitchFamily="18" charset="0"/>
                <a:cs typeface="Times New Roman" pitchFamily="18" charset="0"/>
              </a:rPr>
              <a:t>Каковы статус и состав</a:t>
            </a:r>
            <a:br>
              <a:rPr lang="ru-RU" sz="3200" i="1" dirty="0" smtClean="0">
                <a:solidFill>
                  <a:schemeClr val="accent1"/>
                </a:solidFill>
                <a:latin typeface="Times New Roman" pitchFamily="18" charset="0"/>
                <a:cs typeface="Times New Roman" pitchFamily="18" charset="0"/>
              </a:rPr>
            </a:br>
            <a:r>
              <a:rPr lang="ru-RU" sz="3200" i="1" dirty="0" smtClean="0">
                <a:solidFill>
                  <a:schemeClr val="accent1"/>
                </a:solidFill>
                <a:latin typeface="Times New Roman" pitchFamily="18" charset="0"/>
                <a:cs typeface="Times New Roman" pitchFamily="18" charset="0"/>
              </a:rPr>
              <a:t> Федерального собрания РФ?</a:t>
            </a:r>
            <a:endParaRPr lang="ru-RU" sz="3200" i="1" dirty="0">
              <a:solidFill>
                <a:schemeClr val="accent1"/>
              </a:solidFill>
              <a:latin typeface="Times New Roman" pitchFamily="18" charset="0"/>
              <a:cs typeface="Times New Roman" pitchFamily="18" charset="0"/>
            </a:endParaRPr>
          </a:p>
        </p:txBody>
      </p:sp>
      <p:pic>
        <p:nvPicPr>
          <p:cNvPr id="32772" name="Picture 4" descr="C:\Documents and Settings\User\Мои документы\Мои рисунки\iCA1ITSLG.jpg"/>
          <p:cNvPicPr>
            <a:picLocks noGrp="1" noChangeAspect="1" noChangeArrowheads="1"/>
          </p:cNvPicPr>
          <p:nvPr>
            <p:ph idx="1"/>
          </p:nvPr>
        </p:nvPicPr>
        <p:blipFill>
          <a:blip r:embed="rId2"/>
          <a:srcRect/>
          <a:stretch>
            <a:fillRect/>
          </a:stretch>
        </p:blipFill>
        <p:spPr bwMode="auto">
          <a:xfrm>
            <a:off x="857224" y="1800214"/>
            <a:ext cx="3214710" cy="1928825"/>
          </a:xfrm>
          <a:prstGeom prst="rect">
            <a:avLst/>
          </a:prstGeom>
          <a:noFill/>
        </p:spPr>
      </p:pic>
      <p:pic>
        <p:nvPicPr>
          <p:cNvPr id="32773" name="Picture 5" descr="C:\Documents and Settings\User\Мои документы\Мои рисунки\iCA0P2YFV.jpg"/>
          <p:cNvPicPr>
            <a:picLocks noChangeAspect="1" noChangeArrowheads="1"/>
          </p:cNvPicPr>
          <p:nvPr/>
        </p:nvPicPr>
        <p:blipFill>
          <a:blip r:embed="rId3"/>
          <a:srcRect/>
          <a:stretch>
            <a:fillRect/>
          </a:stretch>
        </p:blipFill>
        <p:spPr bwMode="auto">
          <a:xfrm>
            <a:off x="4852023" y="1643050"/>
            <a:ext cx="3027066" cy="2000264"/>
          </a:xfrm>
          <a:prstGeom prst="rect">
            <a:avLst/>
          </a:prstGeom>
          <a:noFill/>
        </p:spPr>
      </p:pic>
      <p:pic>
        <p:nvPicPr>
          <p:cNvPr id="32774" name="Picture 6" descr="C:\Documents and Settings\User\Мои документы\Мои рисунки\iCANTZAFH.jpg"/>
          <p:cNvPicPr>
            <a:picLocks noChangeAspect="1" noChangeArrowheads="1"/>
          </p:cNvPicPr>
          <p:nvPr/>
        </p:nvPicPr>
        <p:blipFill>
          <a:blip r:embed="rId4"/>
          <a:srcRect/>
          <a:stretch>
            <a:fillRect/>
          </a:stretch>
        </p:blipFill>
        <p:spPr bwMode="auto">
          <a:xfrm>
            <a:off x="714348" y="4286256"/>
            <a:ext cx="3274225" cy="2004628"/>
          </a:xfrm>
          <a:prstGeom prst="rect">
            <a:avLst/>
          </a:prstGeom>
          <a:noFill/>
        </p:spPr>
      </p:pic>
      <p:pic>
        <p:nvPicPr>
          <p:cNvPr id="32775" name="Picture 7" descr="C:\Documents and Settings\User\Мои документы\Мои рисунки\iCAKG2IA9.jpg"/>
          <p:cNvPicPr>
            <a:picLocks noChangeAspect="1" noChangeArrowheads="1"/>
          </p:cNvPicPr>
          <p:nvPr/>
        </p:nvPicPr>
        <p:blipFill>
          <a:blip r:embed="rId5"/>
          <a:srcRect/>
          <a:stretch>
            <a:fillRect/>
          </a:stretch>
        </p:blipFill>
        <p:spPr bwMode="auto">
          <a:xfrm>
            <a:off x="4786314" y="4000504"/>
            <a:ext cx="3143272" cy="235745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lgn="just">
              <a:buNone/>
            </a:pPr>
            <a:r>
              <a:rPr lang="ru-RU" dirty="0" smtClean="0"/>
              <a:t>     Является парламентом РФ (представительным и законодательным органом власти). Оно состоит из двух палат: Совета Федерации (верхняя) и Государственной Думы (нижняя палата). Заседания их проходят отдельно. Размещаются по разным адресам – в разных зданиях.</a:t>
            </a:r>
            <a:endParaRPr lang="ru-RU" dirty="0"/>
          </a:p>
        </p:txBody>
      </p:sp>
      <p:sp>
        <p:nvSpPr>
          <p:cNvPr id="3" name="Заголовок 2"/>
          <p:cNvSpPr>
            <a:spLocks noGrp="1"/>
          </p:cNvSpPr>
          <p:nvPr>
            <p:ph type="title"/>
          </p:nvPr>
        </p:nvSpPr>
        <p:spPr/>
        <p:txBody>
          <a:bodyPr/>
          <a:lstStyle/>
          <a:p>
            <a:pPr algn="ctr"/>
            <a:r>
              <a:rPr lang="ru-RU" i="1" dirty="0" smtClean="0">
                <a:solidFill>
                  <a:schemeClr val="accent1"/>
                </a:solidFill>
                <a:latin typeface="Times New Roman" pitchFamily="18" charset="0"/>
                <a:cs typeface="Times New Roman" pitchFamily="18" charset="0"/>
              </a:rPr>
              <a:t>Федеральное собрание</a:t>
            </a:r>
            <a:endParaRPr lang="ru-RU" i="1" dirty="0">
              <a:solidFill>
                <a:schemeClr val="accent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pPr algn="ctr"/>
            <a:r>
              <a:rPr lang="ru-RU" sz="3600" i="1" dirty="0" smtClean="0">
                <a:solidFill>
                  <a:schemeClr val="accent1"/>
                </a:solidFill>
                <a:latin typeface="Times New Roman" pitchFamily="18" charset="0"/>
                <a:cs typeface="Times New Roman" pitchFamily="18" charset="0"/>
              </a:rPr>
              <a:t>Каков порядок формирования</a:t>
            </a:r>
            <a:br>
              <a:rPr lang="ru-RU" sz="3600" i="1" dirty="0" smtClean="0">
                <a:solidFill>
                  <a:schemeClr val="accent1"/>
                </a:solidFill>
                <a:latin typeface="Times New Roman" pitchFamily="18" charset="0"/>
                <a:cs typeface="Times New Roman" pitchFamily="18" charset="0"/>
              </a:rPr>
            </a:br>
            <a:r>
              <a:rPr lang="ru-RU" sz="3600" i="1" dirty="0" smtClean="0">
                <a:solidFill>
                  <a:schemeClr val="accent1"/>
                </a:solidFill>
                <a:latin typeface="Times New Roman" pitchFamily="18" charset="0"/>
                <a:cs typeface="Times New Roman" pitchFamily="18" charset="0"/>
              </a:rPr>
              <a:t> Совета Федерации?</a:t>
            </a:r>
            <a:endParaRPr lang="ru-RU" sz="3600" i="1" dirty="0">
              <a:solidFill>
                <a:schemeClr val="accent1"/>
              </a:solidFill>
              <a:latin typeface="Times New Roman" pitchFamily="18" charset="0"/>
              <a:cs typeface="Times New Roman" pitchFamily="18" charset="0"/>
            </a:endParaRPr>
          </a:p>
        </p:txBody>
      </p:sp>
      <p:pic>
        <p:nvPicPr>
          <p:cNvPr id="2050" name="Picture 2" descr="C:\Documents and Settings\User\Мои документы\Мои рисунки\iCAA4V8GN.jpg"/>
          <p:cNvPicPr>
            <a:picLocks noGrp="1" noChangeAspect="1" noChangeArrowheads="1"/>
          </p:cNvPicPr>
          <p:nvPr>
            <p:ph idx="1"/>
          </p:nvPr>
        </p:nvPicPr>
        <p:blipFill>
          <a:blip r:embed="rId2"/>
          <a:srcRect/>
          <a:stretch>
            <a:fillRect/>
          </a:stretch>
        </p:blipFill>
        <p:spPr bwMode="auto">
          <a:xfrm>
            <a:off x="492890" y="1785926"/>
            <a:ext cx="2928958" cy="2143140"/>
          </a:xfrm>
          <a:prstGeom prst="rect">
            <a:avLst/>
          </a:prstGeom>
          <a:noFill/>
        </p:spPr>
      </p:pic>
      <p:pic>
        <p:nvPicPr>
          <p:cNvPr id="2051" name="Picture 3" descr="C:\Documents and Settings\User\Мои документы\Мои рисунки\iCALSGDM7.jpg"/>
          <p:cNvPicPr>
            <a:picLocks noChangeAspect="1" noChangeArrowheads="1"/>
          </p:cNvPicPr>
          <p:nvPr/>
        </p:nvPicPr>
        <p:blipFill>
          <a:blip r:embed="rId3"/>
          <a:srcRect/>
          <a:stretch>
            <a:fillRect/>
          </a:stretch>
        </p:blipFill>
        <p:spPr bwMode="auto">
          <a:xfrm>
            <a:off x="4250514" y="1857364"/>
            <a:ext cx="3107553" cy="2071702"/>
          </a:xfrm>
          <a:prstGeom prst="rect">
            <a:avLst/>
          </a:prstGeom>
          <a:noFill/>
        </p:spPr>
      </p:pic>
      <p:pic>
        <p:nvPicPr>
          <p:cNvPr id="2052" name="Picture 4" descr="C:\Documents and Settings\User\Мои документы\Мои рисунки\Lebedev.jpg"/>
          <p:cNvPicPr>
            <a:picLocks noChangeAspect="1" noChangeArrowheads="1"/>
          </p:cNvPicPr>
          <p:nvPr/>
        </p:nvPicPr>
        <p:blipFill>
          <a:blip r:embed="rId4"/>
          <a:srcRect/>
          <a:stretch>
            <a:fillRect/>
          </a:stretch>
        </p:blipFill>
        <p:spPr bwMode="auto">
          <a:xfrm>
            <a:off x="5286380" y="4071942"/>
            <a:ext cx="1571636" cy="2333997"/>
          </a:xfrm>
          <a:prstGeom prst="rect">
            <a:avLst/>
          </a:prstGeom>
          <a:noFill/>
        </p:spPr>
      </p:pic>
      <p:pic>
        <p:nvPicPr>
          <p:cNvPr id="2053" name="Picture 5" descr="C:\Documents and Settings\User\Мои документы\Мои рисунки\iCATMI7CL.jpg"/>
          <p:cNvPicPr>
            <a:picLocks noChangeAspect="1" noChangeArrowheads="1"/>
          </p:cNvPicPr>
          <p:nvPr/>
        </p:nvPicPr>
        <p:blipFill>
          <a:blip r:embed="rId5"/>
          <a:srcRect/>
          <a:stretch>
            <a:fillRect/>
          </a:stretch>
        </p:blipFill>
        <p:spPr bwMode="auto">
          <a:xfrm>
            <a:off x="714348" y="4214818"/>
            <a:ext cx="2857520" cy="214314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ru-RU" i="1" dirty="0" smtClean="0">
                <a:solidFill>
                  <a:schemeClr val="accent1">
                    <a:lumMod val="75000"/>
                  </a:schemeClr>
                </a:solidFill>
                <a:latin typeface="Times New Roman" pitchFamily="18" charset="0"/>
                <a:cs typeface="Times New Roman" pitchFamily="18" charset="0"/>
              </a:rPr>
              <a:t>Какова роль конституции как юридического документа?</a:t>
            </a:r>
            <a:endParaRPr lang="ru-RU" dirty="0"/>
          </a:p>
        </p:txBody>
      </p:sp>
      <p:pic>
        <p:nvPicPr>
          <p:cNvPr id="17410" name="Picture 2" descr="C:\Documents and Settings\User\Мои документы\Мои рисунки\96635647.jpg"/>
          <p:cNvPicPr>
            <a:picLocks noGrp="1" noChangeAspect="1" noChangeArrowheads="1"/>
          </p:cNvPicPr>
          <p:nvPr>
            <p:ph idx="1"/>
          </p:nvPr>
        </p:nvPicPr>
        <p:blipFill>
          <a:blip r:embed="rId2"/>
          <a:srcRect/>
          <a:stretch>
            <a:fillRect/>
          </a:stretch>
        </p:blipFill>
        <p:spPr bwMode="auto">
          <a:xfrm>
            <a:off x="2143108" y="1643050"/>
            <a:ext cx="5388050" cy="4525962"/>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71472" y="1714488"/>
            <a:ext cx="7572428" cy="4857784"/>
          </a:xfrm>
        </p:spPr>
        <p:txBody>
          <a:bodyPr>
            <a:normAutofit fontScale="32500" lnSpcReduction="20000"/>
          </a:bodyPr>
          <a:lstStyle/>
          <a:p>
            <a:endParaRPr lang="ru-RU" sz="5600" dirty="0" smtClean="0">
              <a:latin typeface="Times New Roman" pitchFamily="18" charset="0"/>
              <a:cs typeface="Times New Roman" pitchFamily="18" charset="0"/>
            </a:endParaRPr>
          </a:p>
          <a:p>
            <a:r>
              <a:rPr lang="ru-RU" sz="7400" dirty="0" smtClean="0">
                <a:latin typeface="Times New Roman" pitchFamily="18" charset="0"/>
                <a:cs typeface="Times New Roman" pitchFamily="18" charset="0"/>
              </a:rPr>
              <a:t>В Совет Федерации Федерального Собрания Российской Федерации (далее - Совет Федерации) в соответствии с Конституцией Российской Федерации входят по два представителя от каждого субъекта Российской Федерации: по одному от законодательного (представительного) и от исполнительного органов государственной власти субъекта Российской Федерации.</a:t>
            </a:r>
          </a:p>
          <a:p>
            <a:r>
              <a:rPr lang="ru-RU" sz="7400" dirty="0" smtClean="0">
                <a:latin typeface="Times New Roman" pitchFamily="18" charset="0"/>
                <a:cs typeface="Times New Roman" pitchFamily="18" charset="0"/>
              </a:rPr>
              <a:t>. Наделение полномочиями члена Совета Федерации осуществляется соответствующим органом государственной власти субъекта Российской Федерации на основе волеизъявления избирателей данного субъекта Российской Федерации.</a:t>
            </a:r>
          </a:p>
          <a:p>
            <a:endParaRPr lang="ru-RU" dirty="0"/>
          </a:p>
        </p:txBody>
      </p:sp>
      <p:sp>
        <p:nvSpPr>
          <p:cNvPr id="4" name="Заголовок 3"/>
          <p:cNvSpPr>
            <a:spLocks noGrp="1"/>
          </p:cNvSpPr>
          <p:nvPr>
            <p:ph type="title"/>
          </p:nvPr>
        </p:nvSpPr>
        <p:spPr>
          <a:xfrm>
            <a:off x="500034" y="428604"/>
            <a:ext cx="8186766" cy="1214446"/>
          </a:xfrm>
        </p:spPr>
        <p:txBody>
          <a:bodyPr>
            <a:noAutofit/>
          </a:bodyPr>
          <a:lstStyle/>
          <a:p>
            <a:r>
              <a:rPr lang="ru-RU" sz="1800" dirty="0" smtClean="0">
                <a:solidFill>
                  <a:schemeClr val="accent1"/>
                </a:solidFill>
              </a:rPr>
              <a:t>Федеральный закон Российской Федерации от 3 декабря 2012 г. N 229-ФЗ</a:t>
            </a:r>
            <a:br>
              <a:rPr lang="ru-RU" sz="1800" dirty="0" smtClean="0">
                <a:solidFill>
                  <a:schemeClr val="accent1"/>
                </a:solidFill>
              </a:rPr>
            </a:br>
            <a:r>
              <a:rPr lang="ru-RU" sz="1800" dirty="0" smtClean="0">
                <a:solidFill>
                  <a:schemeClr val="accent1"/>
                </a:solidFill>
              </a:rPr>
              <a:t>"О порядке формирования Совета Федерации Федерального Собрания Российской Федерации" </a:t>
            </a:r>
            <a:endParaRPr lang="ru-RU" sz="1800" dirty="0">
              <a:solidFill>
                <a:schemeClr val="accent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714348" y="642918"/>
            <a:ext cx="8015286" cy="5383219"/>
          </a:xfrm>
        </p:spPr>
        <p:txBody>
          <a:bodyPr>
            <a:normAutofit/>
          </a:bodyPr>
          <a:lstStyle/>
          <a:p>
            <a:pPr>
              <a:buNone/>
            </a:pP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Кандидатом </a:t>
            </a:r>
            <a:r>
              <a:rPr lang="ru-RU" dirty="0" smtClean="0">
                <a:latin typeface="Times New Roman" pitchFamily="18" charset="0"/>
                <a:cs typeface="Times New Roman" pitchFamily="18" charset="0"/>
              </a:rPr>
              <a:t>для наделения полномочиями члена Совета Федерации может быть гражданин Российской Федерации, </a:t>
            </a:r>
            <a:r>
              <a:rPr lang="ru-RU" b="1" dirty="0" smtClean="0">
                <a:latin typeface="Times New Roman" pitchFamily="18" charset="0"/>
                <a:cs typeface="Times New Roman" pitchFamily="18" charset="0"/>
              </a:rPr>
              <a:t>достигший возраста тридцати лет</a:t>
            </a:r>
            <a:r>
              <a:rPr lang="ru-RU" dirty="0" smtClean="0">
                <a:latin typeface="Times New Roman" pitchFamily="18" charset="0"/>
                <a:cs typeface="Times New Roman" pitchFamily="18" charset="0"/>
              </a:rPr>
              <a:t>, обладающий безупречной репутацией и </a:t>
            </a:r>
            <a:r>
              <a:rPr lang="ru-RU" b="1" dirty="0" smtClean="0">
                <a:latin typeface="Times New Roman" pitchFamily="18" charset="0"/>
                <a:cs typeface="Times New Roman" pitchFamily="18" charset="0"/>
              </a:rPr>
              <a:t>постоянно проживающий на территории соответствующего субъекта Российской Федерации в течение пяти лет</a:t>
            </a:r>
            <a:r>
              <a:rPr lang="ru-RU" dirty="0" smtClean="0">
                <a:latin typeface="Times New Roman" pitchFamily="18" charset="0"/>
                <a:cs typeface="Times New Roman" pitchFamily="18" charset="0"/>
              </a:rPr>
              <a:t>, предшествующих выдвижению кандидатом для наделения полномочиями члена Совета Федерации.</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pPr>
              <a:buNone/>
            </a:pPr>
            <a:endParaRPr lang="ru-RU" dirty="0"/>
          </a:p>
        </p:txBody>
      </p:sp>
      <p:sp>
        <p:nvSpPr>
          <p:cNvPr id="3" name="Заголовок 2"/>
          <p:cNvSpPr>
            <a:spLocks noGrp="1"/>
          </p:cNvSpPr>
          <p:nvPr>
            <p:ph type="title"/>
          </p:nvPr>
        </p:nvSpPr>
        <p:spPr/>
        <p:txBody>
          <a:bodyPr>
            <a:normAutofit fontScale="90000"/>
          </a:bodyPr>
          <a:lstStyle/>
          <a:p>
            <a:pPr algn="ctr"/>
            <a:r>
              <a:rPr lang="ru-RU" i="1" dirty="0" smtClean="0">
                <a:solidFill>
                  <a:schemeClr val="accent1"/>
                </a:solidFill>
                <a:latin typeface="Times New Roman" pitchFamily="18" charset="0"/>
                <a:cs typeface="Times New Roman" pitchFamily="18" charset="0"/>
              </a:rPr>
              <a:t>Что относится к ведению </a:t>
            </a:r>
            <a:br>
              <a:rPr lang="ru-RU" i="1" dirty="0" smtClean="0">
                <a:solidFill>
                  <a:schemeClr val="accent1"/>
                </a:solidFill>
                <a:latin typeface="Times New Roman" pitchFamily="18" charset="0"/>
                <a:cs typeface="Times New Roman" pitchFamily="18" charset="0"/>
              </a:rPr>
            </a:br>
            <a:r>
              <a:rPr lang="ru-RU" i="1" dirty="0" smtClean="0">
                <a:solidFill>
                  <a:schemeClr val="accent1"/>
                </a:solidFill>
                <a:latin typeface="Times New Roman" pitchFamily="18" charset="0"/>
                <a:cs typeface="Times New Roman" pitchFamily="18" charset="0"/>
              </a:rPr>
              <a:t>Совета Федерации?</a:t>
            </a:r>
            <a:endParaRPr lang="ru-RU" i="1" dirty="0">
              <a:solidFill>
                <a:schemeClr val="accent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0034" y="428604"/>
            <a:ext cx="8186766" cy="5578687"/>
          </a:xfrm>
        </p:spPr>
        <p:txBody>
          <a:bodyPr>
            <a:normAutofit fontScale="47500" lnSpcReduction="20000"/>
          </a:bodyPr>
          <a:lstStyle/>
          <a:p>
            <a:r>
              <a:rPr lang="ru-RU" sz="3800" b="1" dirty="0" smtClean="0"/>
              <a:t>К ведению Совета Федерации относятся:</a:t>
            </a:r>
            <a:r>
              <a:rPr lang="ru-RU" sz="3800" dirty="0" smtClean="0"/>
              <a:t/>
            </a:r>
            <a:br>
              <a:rPr lang="ru-RU" sz="3800" dirty="0" smtClean="0"/>
            </a:br>
            <a:r>
              <a:rPr lang="ru-RU" sz="3800" dirty="0" smtClean="0"/>
              <a:t>а)  утверждение изменения границ между субъектами Российской Федерации; </a:t>
            </a:r>
          </a:p>
          <a:p>
            <a:r>
              <a:rPr lang="ru-RU" sz="3800" dirty="0" smtClean="0"/>
              <a:t>б)  утверждение указа Президента Российской Федерации о введении военного положения; </a:t>
            </a:r>
          </a:p>
          <a:p>
            <a:r>
              <a:rPr lang="ru-RU" sz="3800" dirty="0" smtClean="0"/>
              <a:t>в)  утверждение указа Президента Российской Федерации о введении чрезвычайного положения;</a:t>
            </a:r>
          </a:p>
          <a:p>
            <a:r>
              <a:rPr lang="ru-RU" sz="3800" dirty="0" smtClean="0"/>
              <a:t> г)  решение вопроса о возможности использования Вооруженных Сил Российской Федерации за пределами территории Российской Федерации;</a:t>
            </a:r>
          </a:p>
          <a:p>
            <a:r>
              <a:rPr lang="ru-RU" sz="3800" dirty="0" smtClean="0"/>
              <a:t> </a:t>
            </a:r>
            <a:r>
              <a:rPr lang="ru-RU" sz="3800" dirty="0" err="1" smtClean="0"/>
              <a:t>д</a:t>
            </a:r>
            <a:r>
              <a:rPr lang="ru-RU" sz="3800" dirty="0" smtClean="0"/>
              <a:t>)  назначение выборов Президента Российской Федерации; е)  отрешение Президента Российской Федерации от должности; </a:t>
            </a:r>
          </a:p>
          <a:p>
            <a:r>
              <a:rPr lang="ru-RU" sz="3800" dirty="0" smtClean="0"/>
              <a:t>ж)  назначение на должность судей Конституционного Суда Российской Федерации, Верховного Суда Российской Федерации, Высшего Арбитражного Суда Российской Федерации;</a:t>
            </a:r>
          </a:p>
          <a:p>
            <a:r>
              <a:rPr lang="ru-RU" sz="3800" dirty="0" smtClean="0"/>
              <a:t> </a:t>
            </a:r>
            <a:r>
              <a:rPr lang="ru-RU" sz="3800" dirty="0" err="1" smtClean="0"/>
              <a:t>з</a:t>
            </a:r>
            <a:r>
              <a:rPr lang="ru-RU" sz="3800" dirty="0" smtClean="0"/>
              <a:t>)  назначение на должность и освобождение от должности Генерального прокурора Российской Федерации; </a:t>
            </a:r>
          </a:p>
          <a:p>
            <a:r>
              <a:rPr lang="ru-RU" sz="3800" dirty="0" smtClean="0"/>
              <a:t>и)  назначение на должность и освобождение от должности заместителя Председателя Счетной палаты и половины состава ее аудиторов.</a:t>
            </a:r>
          </a:p>
          <a:p>
            <a:pPr algn="r">
              <a:buNone/>
            </a:pPr>
            <a:r>
              <a:rPr lang="ru-RU" dirty="0" smtClean="0"/>
              <a:t>     из статьи 102 Конституции  РФ</a:t>
            </a:r>
          </a:p>
          <a:p>
            <a:endParaRPr lang="ru-RU"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ru-RU" i="1" dirty="0" smtClean="0">
                <a:solidFill>
                  <a:schemeClr val="accent1"/>
                </a:solidFill>
                <a:latin typeface="Times New Roman" pitchFamily="18" charset="0"/>
                <a:cs typeface="Times New Roman" pitchFamily="18" charset="0"/>
              </a:rPr>
              <a:t>Что вы можете рассказать о процессе законотворчества в РФ?</a:t>
            </a:r>
            <a:endParaRPr lang="ru-RU" i="1" dirty="0">
              <a:solidFill>
                <a:schemeClr val="accent1"/>
              </a:solidFill>
              <a:latin typeface="Times New Roman" pitchFamily="18" charset="0"/>
              <a:cs typeface="Times New Roman" pitchFamily="18" charset="0"/>
            </a:endParaRPr>
          </a:p>
        </p:txBody>
      </p:sp>
      <p:pic>
        <p:nvPicPr>
          <p:cNvPr id="33794" name="Picture 2" descr="C:\Documents and Settings\User\Мои документы\Мои рисунки\iCA96TJW3.jpg"/>
          <p:cNvPicPr>
            <a:picLocks noGrp="1" noChangeAspect="1" noChangeArrowheads="1"/>
          </p:cNvPicPr>
          <p:nvPr>
            <p:ph idx="1"/>
          </p:nvPr>
        </p:nvPicPr>
        <p:blipFill>
          <a:blip r:embed="rId2"/>
          <a:srcRect/>
          <a:stretch>
            <a:fillRect/>
          </a:stretch>
        </p:blipFill>
        <p:spPr bwMode="auto">
          <a:xfrm>
            <a:off x="214282" y="1785926"/>
            <a:ext cx="1864056" cy="2714644"/>
          </a:xfrm>
          <a:prstGeom prst="rect">
            <a:avLst/>
          </a:prstGeom>
          <a:noFill/>
        </p:spPr>
      </p:pic>
      <p:pic>
        <p:nvPicPr>
          <p:cNvPr id="33795" name="Picture 3" descr="C:\Documents and Settings\User\Мои документы\Мои рисунки\iCATCS37U.jpg"/>
          <p:cNvPicPr>
            <a:picLocks noChangeAspect="1" noChangeArrowheads="1"/>
          </p:cNvPicPr>
          <p:nvPr/>
        </p:nvPicPr>
        <p:blipFill>
          <a:blip r:embed="rId3"/>
          <a:srcRect/>
          <a:stretch>
            <a:fillRect/>
          </a:stretch>
        </p:blipFill>
        <p:spPr bwMode="auto">
          <a:xfrm>
            <a:off x="2643174" y="3500438"/>
            <a:ext cx="2143140" cy="3004402"/>
          </a:xfrm>
          <a:prstGeom prst="rect">
            <a:avLst/>
          </a:prstGeom>
          <a:noFill/>
        </p:spPr>
      </p:pic>
      <p:pic>
        <p:nvPicPr>
          <p:cNvPr id="33796" name="Picture 4" descr="C:\Documents and Settings\User\Мои документы\Мои рисунки\iCAA1H7RD.jpg"/>
          <p:cNvPicPr>
            <a:picLocks noChangeAspect="1" noChangeArrowheads="1"/>
          </p:cNvPicPr>
          <p:nvPr/>
        </p:nvPicPr>
        <p:blipFill>
          <a:blip r:embed="rId4"/>
          <a:srcRect/>
          <a:stretch>
            <a:fillRect/>
          </a:stretch>
        </p:blipFill>
        <p:spPr bwMode="auto">
          <a:xfrm>
            <a:off x="4878701" y="1643050"/>
            <a:ext cx="1832622" cy="2643206"/>
          </a:xfrm>
          <a:prstGeom prst="rect">
            <a:avLst/>
          </a:prstGeom>
          <a:noFill/>
        </p:spPr>
      </p:pic>
      <p:pic>
        <p:nvPicPr>
          <p:cNvPr id="33798" name="Picture 6" descr="C:\Documents and Settings\User\Мои документы\Мои рисунки\90cfc16657c9766faab2dde20328ce8a.jpg"/>
          <p:cNvPicPr>
            <a:picLocks noChangeAspect="1" noChangeArrowheads="1"/>
          </p:cNvPicPr>
          <p:nvPr/>
        </p:nvPicPr>
        <p:blipFill>
          <a:blip r:embed="rId5"/>
          <a:srcRect/>
          <a:stretch>
            <a:fillRect/>
          </a:stretch>
        </p:blipFill>
        <p:spPr bwMode="auto">
          <a:xfrm>
            <a:off x="6861930" y="3714752"/>
            <a:ext cx="1948708" cy="2845113"/>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29699" name="Picture 3" descr="C:\Documents and Settings\User\Мои документы\Мои рисунки\0021-008-Osnovy-konstitutsionnogo-stroja.png"/>
          <p:cNvPicPr>
            <a:picLocks noGrp="1" noChangeAspect="1" noChangeArrowheads="1"/>
          </p:cNvPicPr>
          <p:nvPr>
            <p:ph idx="1"/>
          </p:nvPr>
        </p:nvPicPr>
        <p:blipFill>
          <a:blip r:embed="rId2"/>
          <a:srcRect/>
          <a:stretch>
            <a:fillRect/>
          </a:stretch>
        </p:blipFill>
        <p:spPr bwMode="auto">
          <a:xfrm>
            <a:off x="1422203" y="0"/>
            <a:ext cx="6557962" cy="68580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1500174"/>
            <a:ext cx="8229600" cy="4525963"/>
          </a:xfrm>
        </p:spPr>
        <p:txBody>
          <a:bodyPr>
            <a:normAutofit fontScale="85000" lnSpcReduction="20000"/>
          </a:bodyPr>
          <a:lstStyle/>
          <a:p>
            <a:r>
              <a:rPr lang="ru-RU" sz="2600" dirty="0" smtClean="0">
                <a:latin typeface="Times New Roman" pitchFamily="18" charset="0"/>
                <a:cs typeface="Times New Roman" pitchFamily="18" charset="0"/>
              </a:rPr>
              <a:t>Федеральные законы принимаются Государственной Думой большинством голосов. После </a:t>
            </a:r>
            <a:r>
              <a:rPr lang="ru-RU" sz="2600" b="1" dirty="0" smtClean="0">
                <a:latin typeface="Times New Roman" pitchFamily="18" charset="0"/>
                <a:cs typeface="Times New Roman" pitchFamily="18" charset="0"/>
              </a:rPr>
              <a:t>внесения законопроекта</a:t>
            </a:r>
            <a:r>
              <a:rPr lang="ru-RU" sz="2600" dirty="0" smtClean="0">
                <a:latin typeface="Times New Roman" pitchFamily="18" charset="0"/>
                <a:cs typeface="Times New Roman" pitchFamily="18" charset="0"/>
              </a:rPr>
              <a:t> в Государственную Думу ее Совет назначает специальный комитет по рассмотрению поступившего законопроекта, который направляет этот документ в компетентные органы для получения отзывов, предложений и замечаний по нему и проводит собственно всю подготовительную процедуру рассмотрению законопроекта в первом чтении. </a:t>
            </a:r>
          </a:p>
          <a:p>
            <a:r>
              <a:rPr lang="ru-RU" sz="2600" b="1" dirty="0" smtClean="0">
                <a:latin typeface="Times New Roman" pitchFamily="18" charset="0"/>
                <a:cs typeface="Times New Roman" pitchFamily="18" charset="0"/>
              </a:rPr>
              <a:t>Рассмотрение</a:t>
            </a:r>
            <a:r>
              <a:rPr lang="ru-RU" sz="2600" dirty="0" smtClean="0">
                <a:latin typeface="Times New Roman" pitchFamily="18" charset="0"/>
                <a:cs typeface="Times New Roman" pitchFamily="18" charset="0"/>
              </a:rPr>
              <a:t> подготовленного законопроекта в Государственной Думе РФ проходит по истечении 14 дней со дня его представления. </a:t>
            </a:r>
          </a:p>
          <a:p>
            <a:r>
              <a:rPr lang="ru-RU" sz="2600" dirty="0" smtClean="0">
                <a:latin typeface="Times New Roman" pitchFamily="18" charset="0"/>
                <a:cs typeface="Times New Roman" pitchFamily="18" charset="0"/>
              </a:rPr>
              <a:t>Рассмотрение законопроекта может проходить не более чем в 3 чтениях, причем по окончании третьего чтения законопроект обязательно должен быть принят или полностью отклонен.</a:t>
            </a:r>
          </a:p>
          <a:p>
            <a:pPr>
              <a:buNone/>
            </a:pPr>
            <a:r>
              <a:rPr lang="ru-RU" dirty="0" smtClean="0"/>
              <a:t> </a:t>
            </a:r>
            <a:endParaRPr lang="ru-RU" dirty="0"/>
          </a:p>
        </p:txBody>
      </p:sp>
      <p:sp>
        <p:nvSpPr>
          <p:cNvPr id="3" name="Заголовок 2"/>
          <p:cNvSpPr>
            <a:spLocks noGrp="1"/>
          </p:cNvSpPr>
          <p:nvPr>
            <p:ph type="title"/>
          </p:nvPr>
        </p:nvSpPr>
        <p:spPr/>
        <p:txBody>
          <a:bodyPr>
            <a:noAutofit/>
          </a:bodyPr>
          <a:lstStyle/>
          <a:p>
            <a:pPr algn="ctr"/>
            <a:r>
              <a:rPr lang="ru-RU" sz="3600" i="1" dirty="0" smtClean="0">
                <a:solidFill>
                  <a:schemeClr val="accent1"/>
                </a:solidFill>
              </a:rPr>
              <a:t>Процедура принятия федеральных законов</a:t>
            </a:r>
            <a:endParaRPr lang="ru-RU" sz="3600" i="1" dirty="0">
              <a:solidFill>
                <a:schemeClr val="accent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714348" y="571480"/>
            <a:ext cx="7972452" cy="5435811"/>
          </a:xfrm>
        </p:spPr>
        <p:txBody>
          <a:bodyPr>
            <a:normAutofit lnSpcReduction="10000"/>
          </a:bodyPr>
          <a:lstStyle/>
          <a:p>
            <a:pPr>
              <a:buNone/>
            </a:pPr>
            <a:r>
              <a:rPr lang="ru-RU" dirty="0" smtClean="0"/>
              <a:t>Государственная Дума передаёт принятый закон на рассмотрение Совета Федерации. Закон считается одобренным Советом Федерации, если за него проголосовали более половины его членов или в течение 14 дней он не был рассмотрен Советом Федерации. Одобренный федеральный закон в течение 5 дней направляется президенту для подписания и обнародования. Президент в течение четырнадцати дней подписывает и обнародует его.  После обнародования закон вступает в силу.</a:t>
            </a:r>
            <a:endParaRPr lang="ru-RU"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57158" y="500042"/>
            <a:ext cx="8329642" cy="5507249"/>
          </a:xfrm>
        </p:spPr>
        <p:txBody>
          <a:bodyPr>
            <a:normAutofit lnSpcReduction="10000"/>
          </a:bodyPr>
          <a:lstStyle/>
          <a:p>
            <a:pPr>
              <a:buNone/>
            </a:pPr>
            <a:r>
              <a:rPr lang="ru-RU" dirty="0" smtClean="0"/>
              <a:t>    Если Президент РФ в течение 14 дней с момента поступления федерального закона отклонит его, то Государственная Дума и Совет Федерации в установленном Конституцией РФ порядке вновь рассматривают данный закон. Если при повторном рассмотрении федеральный закон будет одобрен в ранее принятой редакции большинством не менее двух третей голосов от общего числа членов Совета Федерации и депутатов Государственной Думы , он подлежит подписанию Президентом РФ в течение семи дней и обнародованию</a:t>
            </a:r>
            <a:endParaRPr lang="ru-RU"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ru-RU" i="1" dirty="0" smtClean="0">
                <a:solidFill>
                  <a:schemeClr val="accent1"/>
                </a:solidFill>
                <a:latin typeface="Times New Roman" pitchFamily="18" charset="0"/>
                <a:cs typeface="Times New Roman" pitchFamily="18" charset="0"/>
              </a:rPr>
              <a:t>Каков порядок формирования Государственной думы?</a:t>
            </a:r>
            <a:endParaRPr lang="ru-RU" i="1" dirty="0">
              <a:solidFill>
                <a:schemeClr val="accent1"/>
              </a:solidFill>
              <a:latin typeface="Times New Roman" pitchFamily="18" charset="0"/>
              <a:cs typeface="Times New Roman" pitchFamily="18" charset="0"/>
            </a:endParaRPr>
          </a:p>
        </p:txBody>
      </p:sp>
      <p:pic>
        <p:nvPicPr>
          <p:cNvPr id="4098" name="Picture 2" descr="C:\Documents and Settings\User\Мои документы\Мои рисунки\рпапвв.jpg"/>
          <p:cNvPicPr>
            <a:picLocks noGrp="1" noChangeAspect="1" noChangeArrowheads="1"/>
          </p:cNvPicPr>
          <p:nvPr>
            <p:ph idx="1"/>
          </p:nvPr>
        </p:nvPicPr>
        <p:blipFill>
          <a:blip r:embed="rId2"/>
          <a:srcRect/>
          <a:stretch>
            <a:fillRect/>
          </a:stretch>
        </p:blipFill>
        <p:spPr bwMode="auto">
          <a:xfrm>
            <a:off x="2214546" y="1928802"/>
            <a:ext cx="4973272" cy="331551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lgn="just">
              <a:buNone/>
            </a:pPr>
            <a:r>
              <a:rPr lang="ru-RU" i="1" dirty="0" smtClean="0"/>
              <a:t>   </a:t>
            </a:r>
            <a:r>
              <a:rPr lang="ru-RU" i="1" dirty="0" smtClean="0">
                <a:latin typeface="Times New Roman" pitchFamily="18" charset="0"/>
                <a:cs typeface="Times New Roman" pitchFamily="18" charset="0"/>
              </a:rPr>
              <a:t>Конституция – основа всего законодательства страны. </a:t>
            </a:r>
            <a:r>
              <a:rPr lang="ru-RU" b="1" i="1" dirty="0" smtClean="0">
                <a:latin typeface="Times New Roman" pitchFamily="18" charset="0"/>
                <a:cs typeface="Times New Roman" pitchFamily="18" charset="0"/>
              </a:rPr>
              <a:t>Она наделена высшей юридической силой. </a:t>
            </a:r>
            <a:r>
              <a:rPr lang="ru-RU" i="1" dirty="0" smtClean="0">
                <a:latin typeface="Times New Roman" pitchFamily="18" charset="0"/>
                <a:cs typeface="Times New Roman" pitchFamily="18" charset="0"/>
              </a:rPr>
              <a:t>Все остальные законы государства принимаются в точном соответствии с её положениями.</a:t>
            </a:r>
            <a:endParaRPr lang="ru-RU" i="1" dirty="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fontScale="90000"/>
          </a:bodyPr>
          <a:lstStyle/>
          <a:p>
            <a:pPr algn="ctr"/>
            <a:r>
              <a:rPr lang="ru-RU" i="1" dirty="0" smtClean="0">
                <a:solidFill>
                  <a:schemeClr val="accent1">
                    <a:lumMod val="75000"/>
                  </a:schemeClr>
                </a:solidFill>
                <a:latin typeface="Times New Roman" pitchFamily="18" charset="0"/>
                <a:cs typeface="Times New Roman" pitchFamily="18" charset="0"/>
              </a:rPr>
              <a:t> Роль конституции как юридического документа весьма велика</a:t>
            </a:r>
            <a:endParaRPr lang="ru-RU" i="1" dirty="0">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lnSpcReduction="20000"/>
          </a:bodyPr>
          <a:lstStyle/>
          <a:p>
            <a:pPr algn="just">
              <a:buNone/>
            </a:pPr>
            <a:r>
              <a:rPr lang="ru-RU" dirty="0" smtClean="0"/>
              <a:t>          В соответствии с Конституцией Российской Федерации в Государственную Думу Федерального Собрания Российской Федерации избирается 450 депутатов.</a:t>
            </a:r>
          </a:p>
          <a:p>
            <a:pPr algn="just">
              <a:buNone/>
            </a:pPr>
            <a:r>
              <a:rPr lang="ru-RU" dirty="0" smtClean="0"/>
              <a:t>               Гражданин Российской Федерации, достигший на день голосования 21 года, может быть избран депутатом Государственной Думы.</a:t>
            </a:r>
          </a:p>
          <a:p>
            <a:pPr algn="just">
              <a:buNone/>
            </a:pPr>
            <a:r>
              <a:rPr lang="ru-RU" dirty="0" smtClean="0"/>
              <a:t>           Не имеет права избирать и быть избранным, участвовать в осуществлении других избирательных действий гражданин Российской Федерации, признанный судом недееспособным или содержащийся в местах лишения свободы по приговору суда</a:t>
            </a:r>
            <a:endParaRPr lang="ru-RU" dirty="0"/>
          </a:p>
        </p:txBody>
      </p:sp>
      <p:sp>
        <p:nvSpPr>
          <p:cNvPr id="3" name="Заголовок 2"/>
          <p:cNvSpPr>
            <a:spLocks noGrp="1"/>
          </p:cNvSpPr>
          <p:nvPr>
            <p:ph type="title"/>
          </p:nvPr>
        </p:nvSpPr>
        <p:spPr/>
        <p:txBody>
          <a:bodyPr/>
          <a:lstStyle/>
          <a:p>
            <a:endParaRPr lang="ru-RU"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noAutofit/>
          </a:bodyPr>
          <a:lstStyle/>
          <a:p>
            <a:pPr algn="ctr"/>
            <a:r>
              <a:rPr lang="ru-RU" sz="3600" i="1" dirty="0" smtClean="0">
                <a:solidFill>
                  <a:schemeClr val="accent1"/>
                </a:solidFill>
                <a:latin typeface="Times New Roman" pitchFamily="18" charset="0"/>
                <a:cs typeface="Times New Roman" pitchFamily="18" charset="0"/>
              </a:rPr>
              <a:t>Кто назначает выборы депутатов в Государственную Думу?</a:t>
            </a:r>
            <a:endParaRPr lang="ru-RU" sz="3600" i="1" dirty="0">
              <a:solidFill>
                <a:schemeClr val="accent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71472" y="428604"/>
            <a:ext cx="8115328" cy="5578687"/>
          </a:xfrm>
        </p:spPr>
        <p:txBody>
          <a:bodyPr>
            <a:normAutofit fontScale="85000" lnSpcReduction="20000"/>
          </a:bodyPr>
          <a:lstStyle/>
          <a:p>
            <a:r>
              <a:rPr lang="ru-RU" dirty="0" smtClean="0"/>
              <a:t>Выборы депутатов Государственной Думы нового созыва назначаются Президентом Российской Федерации. </a:t>
            </a:r>
          </a:p>
          <a:p>
            <a:r>
              <a:rPr lang="ru-RU" dirty="0" smtClean="0"/>
              <a:t>Решение о назначении выборов должно быть принято не ранее чем за 110 дней и не позднее чем за 90 дней до дня голосования. Днем голосования является первое воскресенье месяца, в котором истекает конституционный срок, на который была избрана Государственная Дума предыдущего созыва. Конституционный срок, на который избирается Государственная Дума, исчисляется со дня ее избрания. Днем избрания Государственной Думы является день голосования, в результате которого она была избрана в правомочном составе. Решение о назначении выборов подлежит официальному опубликованию в средствах массовой информации не позднее чем через пять дней со дня его принятия.</a:t>
            </a:r>
            <a:endParaRPr lang="ru-RU"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smtClean="0"/>
              <a:t>.</a:t>
            </a:r>
          </a:p>
          <a:p>
            <a:endParaRPr lang="ru-RU" dirty="0"/>
          </a:p>
        </p:txBody>
      </p:sp>
      <p:sp>
        <p:nvSpPr>
          <p:cNvPr id="3" name="Заголовок 2"/>
          <p:cNvSpPr>
            <a:spLocks noGrp="1"/>
          </p:cNvSpPr>
          <p:nvPr>
            <p:ph type="title"/>
          </p:nvPr>
        </p:nvSpPr>
        <p:spPr/>
        <p:txBody>
          <a:bodyPr>
            <a:noAutofit/>
          </a:bodyPr>
          <a:lstStyle/>
          <a:p>
            <a:pPr algn="ctr"/>
            <a:r>
              <a:rPr lang="ru-RU" sz="2400" i="1" dirty="0" smtClean="0">
                <a:solidFill>
                  <a:schemeClr val="accent1"/>
                </a:solidFill>
                <a:latin typeface="Times New Roman" pitchFamily="18" charset="0"/>
                <a:cs typeface="Times New Roman" pitchFamily="18" charset="0"/>
              </a:rPr>
              <a:t>Что нарушит президент,</a:t>
            </a:r>
            <a:br>
              <a:rPr lang="ru-RU" sz="2400" i="1" dirty="0" smtClean="0">
                <a:solidFill>
                  <a:schemeClr val="accent1"/>
                </a:solidFill>
                <a:latin typeface="Times New Roman" pitchFamily="18" charset="0"/>
                <a:cs typeface="Times New Roman" pitchFamily="18" charset="0"/>
              </a:rPr>
            </a:br>
            <a:r>
              <a:rPr lang="ru-RU" sz="2400" i="1" dirty="0" smtClean="0">
                <a:solidFill>
                  <a:schemeClr val="accent1"/>
                </a:solidFill>
                <a:latin typeface="Times New Roman" pitchFamily="18" charset="0"/>
                <a:cs typeface="Times New Roman" pitchFamily="18" charset="0"/>
              </a:rPr>
              <a:t> если не будет назначать выборы? </a:t>
            </a:r>
            <a:br>
              <a:rPr lang="ru-RU" sz="2400" i="1" dirty="0" smtClean="0">
                <a:solidFill>
                  <a:schemeClr val="accent1"/>
                </a:solidFill>
                <a:latin typeface="Times New Roman" pitchFamily="18" charset="0"/>
                <a:cs typeface="Times New Roman" pitchFamily="18" charset="0"/>
              </a:rPr>
            </a:br>
            <a:r>
              <a:rPr lang="ru-RU" sz="2400" i="1" dirty="0" smtClean="0">
                <a:solidFill>
                  <a:schemeClr val="accent1"/>
                </a:solidFill>
                <a:latin typeface="Times New Roman" pitchFamily="18" charset="0"/>
                <a:cs typeface="Times New Roman" pitchFamily="18" charset="0"/>
              </a:rPr>
              <a:t>Кто может это сделать кроме него и зачем?</a:t>
            </a:r>
            <a:endParaRPr lang="ru-RU" sz="2400" i="1" dirty="0">
              <a:solidFill>
                <a:schemeClr val="accent1"/>
              </a:solidFill>
              <a:latin typeface="Times New Roman" pitchFamily="18" charset="0"/>
              <a:cs typeface="Times New Roman" pitchFamily="18" charset="0"/>
            </a:endParaRPr>
          </a:p>
        </p:txBody>
      </p:sp>
      <p:pic>
        <p:nvPicPr>
          <p:cNvPr id="4" name="Picture 4" descr="C:\Documents and Settings\User\Мои документы\Мои рисунки\iCAKYXK92.jpg"/>
          <p:cNvPicPr>
            <a:picLocks noChangeAspect="1" noChangeArrowheads="1"/>
          </p:cNvPicPr>
          <p:nvPr/>
        </p:nvPicPr>
        <p:blipFill>
          <a:blip r:embed="rId2"/>
          <a:srcRect/>
          <a:stretch>
            <a:fillRect/>
          </a:stretch>
        </p:blipFill>
        <p:spPr bwMode="auto">
          <a:xfrm>
            <a:off x="2500298" y="1857364"/>
            <a:ext cx="3973498" cy="3675485"/>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42910" y="571480"/>
            <a:ext cx="8043890" cy="5435811"/>
          </a:xfrm>
        </p:spPr>
        <p:txBody>
          <a:bodyPr>
            <a:normAutofit/>
          </a:bodyPr>
          <a:lstStyle/>
          <a:p>
            <a:r>
              <a:rPr lang="ru-RU" dirty="0" smtClean="0">
                <a:latin typeface="Times New Roman" pitchFamily="18" charset="0"/>
                <a:cs typeface="Times New Roman" pitchFamily="18" charset="0"/>
              </a:rPr>
              <a:t>Если Президент Российской Федерации не назначит выборы депутатов Государственной Думы в срок, установленный частью 2 настоящей статьи, выборы назначаются Центральной избирательной комиссией Российской Федерации и проводятся в первое воскресенье месяца, в котором истекает конституционный срок, на который была избрана Государственная Дума предыдущего созыва.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ru-RU" i="1" dirty="0" smtClean="0">
                <a:solidFill>
                  <a:schemeClr val="accent1"/>
                </a:solidFill>
                <a:latin typeface="Times New Roman" pitchFamily="18" charset="0"/>
                <a:cs typeface="Times New Roman" pitchFamily="18" charset="0"/>
              </a:rPr>
              <a:t>Что относится к ведению Государственной Думы?</a:t>
            </a:r>
            <a:endParaRPr lang="ru-RU" i="1" dirty="0">
              <a:solidFill>
                <a:schemeClr val="accent1"/>
              </a:solidFill>
              <a:latin typeface="Times New Roman" pitchFamily="18" charset="0"/>
              <a:cs typeface="Times New Roman" pitchFamily="18" charset="0"/>
            </a:endParaRPr>
          </a:p>
        </p:txBody>
      </p:sp>
      <p:pic>
        <p:nvPicPr>
          <p:cNvPr id="1026" name="Picture 2" descr="C:\Documents and Settings\User\Мои документы\Мои рисунки\draka.jpg"/>
          <p:cNvPicPr>
            <a:picLocks noGrp="1" noChangeAspect="1" noChangeArrowheads="1"/>
          </p:cNvPicPr>
          <p:nvPr>
            <p:ph idx="1"/>
          </p:nvPr>
        </p:nvPicPr>
        <p:blipFill>
          <a:blip r:embed="rId2"/>
          <a:srcRect/>
          <a:stretch>
            <a:fillRect/>
          </a:stretch>
        </p:blipFill>
        <p:spPr bwMode="auto">
          <a:xfrm>
            <a:off x="3286116" y="2143116"/>
            <a:ext cx="2434690" cy="2012718"/>
          </a:xfrm>
          <a:prstGeom prst="rect">
            <a:avLst/>
          </a:prstGeom>
          <a:noFill/>
        </p:spPr>
      </p:pic>
      <p:pic>
        <p:nvPicPr>
          <p:cNvPr id="1027" name="Picture 3" descr="C:\Documents and Settings\User\Мои документы\Мои рисунки\iCAQTTBHL.jpg"/>
          <p:cNvPicPr>
            <a:picLocks noChangeAspect="1" noChangeArrowheads="1"/>
          </p:cNvPicPr>
          <p:nvPr/>
        </p:nvPicPr>
        <p:blipFill>
          <a:blip r:embed="rId3"/>
          <a:srcRect/>
          <a:stretch>
            <a:fillRect/>
          </a:stretch>
        </p:blipFill>
        <p:spPr bwMode="auto">
          <a:xfrm>
            <a:off x="6286512" y="1571612"/>
            <a:ext cx="2391744" cy="2214578"/>
          </a:xfrm>
          <a:prstGeom prst="rect">
            <a:avLst/>
          </a:prstGeom>
          <a:noFill/>
        </p:spPr>
      </p:pic>
      <p:pic>
        <p:nvPicPr>
          <p:cNvPr id="1028" name="Picture 4" descr="C:\Documents and Settings\User\Мои документы\Мои рисунки\iCAPF8KEB.jpg"/>
          <p:cNvPicPr>
            <a:picLocks noChangeAspect="1" noChangeArrowheads="1"/>
          </p:cNvPicPr>
          <p:nvPr/>
        </p:nvPicPr>
        <p:blipFill>
          <a:blip r:embed="rId4"/>
          <a:srcRect/>
          <a:stretch>
            <a:fillRect/>
          </a:stretch>
        </p:blipFill>
        <p:spPr bwMode="auto">
          <a:xfrm>
            <a:off x="642910" y="4286256"/>
            <a:ext cx="2643206" cy="2338651"/>
          </a:xfrm>
          <a:prstGeom prst="rect">
            <a:avLst/>
          </a:prstGeom>
          <a:noFill/>
        </p:spPr>
      </p:pic>
      <p:pic>
        <p:nvPicPr>
          <p:cNvPr id="1029" name="Picture 5" descr="C:\Documents and Settings\User\Мои документы\Мои рисунки\1324569329_1324506355_1.jpg"/>
          <p:cNvPicPr>
            <a:picLocks noChangeAspect="1" noChangeArrowheads="1"/>
          </p:cNvPicPr>
          <p:nvPr/>
        </p:nvPicPr>
        <p:blipFill>
          <a:blip r:embed="rId5"/>
          <a:srcRect/>
          <a:stretch>
            <a:fillRect/>
          </a:stretch>
        </p:blipFill>
        <p:spPr bwMode="auto">
          <a:xfrm>
            <a:off x="357158" y="1571612"/>
            <a:ext cx="2571768" cy="2001693"/>
          </a:xfrm>
          <a:prstGeom prst="rect">
            <a:avLst/>
          </a:prstGeom>
          <a:noFill/>
        </p:spPr>
      </p:pic>
      <p:pic>
        <p:nvPicPr>
          <p:cNvPr id="1030" name="Picture 6" descr="C:\Documents and Settings\User\Мои документы\Мои рисунки\Bulavinov.jpg"/>
          <p:cNvPicPr>
            <a:picLocks noChangeAspect="1" noChangeArrowheads="1"/>
          </p:cNvPicPr>
          <p:nvPr/>
        </p:nvPicPr>
        <p:blipFill>
          <a:blip r:embed="rId6"/>
          <a:srcRect/>
          <a:stretch>
            <a:fillRect/>
          </a:stretch>
        </p:blipFill>
        <p:spPr bwMode="auto">
          <a:xfrm>
            <a:off x="5857884" y="4071942"/>
            <a:ext cx="2000264" cy="2769596"/>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285728"/>
            <a:ext cx="8258204" cy="5721563"/>
          </a:xfrm>
        </p:spPr>
        <p:txBody>
          <a:bodyPr>
            <a:normAutofit fontScale="77500" lnSpcReduction="20000"/>
          </a:bodyPr>
          <a:lstStyle/>
          <a:p>
            <a:r>
              <a:rPr lang="ru-RU" dirty="0" smtClean="0"/>
              <a:t/>
            </a:r>
            <a:br>
              <a:rPr lang="ru-RU" dirty="0" smtClean="0"/>
            </a:br>
            <a:r>
              <a:rPr lang="ru-RU" b="1" dirty="0" smtClean="0">
                <a:latin typeface="Times New Roman" pitchFamily="18" charset="0"/>
                <a:cs typeface="Times New Roman" pitchFamily="18" charset="0"/>
              </a:rPr>
              <a:t>К ведению Государственной Думы относятся:</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а)  дача согласия Президенту Российской Федерации на назначение Председателя Правительства Российской Федерации</a:t>
            </a:r>
          </a:p>
          <a:p>
            <a:r>
              <a:rPr lang="ru-RU" dirty="0" smtClean="0">
                <a:latin typeface="Times New Roman" pitchFamily="18" charset="0"/>
                <a:cs typeface="Times New Roman" pitchFamily="18" charset="0"/>
              </a:rPr>
              <a:t> б)  решение вопроса о доверии Правительству Российской Федерации;</a:t>
            </a:r>
          </a:p>
          <a:p>
            <a:r>
              <a:rPr lang="ru-RU" dirty="0" smtClean="0">
                <a:latin typeface="Times New Roman" pitchFamily="18" charset="0"/>
                <a:cs typeface="Times New Roman" pitchFamily="18" charset="0"/>
              </a:rPr>
              <a:t> в)  назначение на должность и освобождение от должности Председателя Центрального банка Российской Федерации; </a:t>
            </a:r>
          </a:p>
          <a:p>
            <a:r>
              <a:rPr lang="ru-RU" dirty="0" smtClean="0">
                <a:latin typeface="Times New Roman" pitchFamily="18" charset="0"/>
                <a:cs typeface="Times New Roman" pitchFamily="18" charset="0"/>
              </a:rPr>
              <a:t>г)  назначение на должность и освобождение от должности Председателя Счетной палаты и половины состава ее аудиторов;</a:t>
            </a:r>
          </a:p>
          <a:p>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a:t>
            </a:r>
            <a:r>
              <a:rPr lang="ru-RU" dirty="0" smtClean="0">
                <a:latin typeface="Times New Roman" pitchFamily="18" charset="0"/>
                <a:cs typeface="Times New Roman" pitchFamily="18" charset="0"/>
              </a:rPr>
              <a:t>)  назначение на должность и освобождение от должности Уполномоченного по правам человека, действующего в соответствии с федеральным конституционным законом;</a:t>
            </a:r>
          </a:p>
          <a:p>
            <a:r>
              <a:rPr lang="ru-RU" dirty="0" smtClean="0">
                <a:latin typeface="Times New Roman" pitchFamily="18" charset="0"/>
                <a:cs typeface="Times New Roman" pitchFamily="18" charset="0"/>
              </a:rPr>
              <a:t> е)  объявление амнистии;</a:t>
            </a:r>
          </a:p>
          <a:p>
            <a:r>
              <a:rPr lang="ru-RU" dirty="0" smtClean="0">
                <a:latin typeface="Times New Roman" pitchFamily="18" charset="0"/>
                <a:cs typeface="Times New Roman" pitchFamily="18" charset="0"/>
              </a:rPr>
              <a:t> ж)  выдвижение обвинения против Президента Российской Федерации для отрешения его от должности</a:t>
            </a:r>
          </a:p>
          <a:p>
            <a:pPr algn="r"/>
            <a:r>
              <a:rPr lang="ru-RU" dirty="0" smtClean="0"/>
              <a:t>Статья 103 Конституции РФ</a:t>
            </a:r>
            <a:endParaRPr lang="ru-RU"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i="1" dirty="0" smtClean="0">
                <a:solidFill>
                  <a:schemeClr val="accent1"/>
                </a:solidFill>
                <a:latin typeface="Times New Roman" pitchFamily="18" charset="0"/>
                <a:cs typeface="Times New Roman" pitchFamily="18" charset="0"/>
              </a:rPr>
              <a:t>Кто такой спикер?</a:t>
            </a:r>
            <a:endParaRPr lang="ru-RU" i="1" dirty="0">
              <a:solidFill>
                <a:schemeClr val="accent1"/>
              </a:solidFill>
              <a:latin typeface="Times New Roman" pitchFamily="18" charset="0"/>
              <a:cs typeface="Times New Roman" pitchFamily="18" charset="0"/>
            </a:endParaRPr>
          </a:p>
        </p:txBody>
      </p:sp>
      <p:pic>
        <p:nvPicPr>
          <p:cNvPr id="3074" name="Picture 2" descr="C:\Documents and Settings\User\Мои документы\Мои рисунки\проо.jpg"/>
          <p:cNvPicPr>
            <a:picLocks noGrp="1" noChangeAspect="1" noChangeArrowheads="1"/>
          </p:cNvPicPr>
          <p:nvPr>
            <p:ph idx="1"/>
          </p:nvPr>
        </p:nvPicPr>
        <p:blipFill>
          <a:blip r:embed="rId2"/>
          <a:srcRect/>
          <a:stretch>
            <a:fillRect/>
          </a:stretch>
        </p:blipFill>
        <p:spPr bwMode="auto">
          <a:xfrm>
            <a:off x="1142976" y="4150936"/>
            <a:ext cx="3357586" cy="2421336"/>
          </a:xfrm>
          <a:prstGeom prst="rect">
            <a:avLst/>
          </a:prstGeom>
          <a:noFill/>
        </p:spPr>
      </p:pic>
      <p:pic>
        <p:nvPicPr>
          <p:cNvPr id="3075" name="Picture 3" descr="C:\Documents and Settings\User\Мои документы\Мои рисунки\iCAA4V8GN.jpg"/>
          <p:cNvPicPr>
            <a:picLocks noChangeAspect="1" noChangeArrowheads="1"/>
          </p:cNvPicPr>
          <p:nvPr/>
        </p:nvPicPr>
        <p:blipFill>
          <a:blip r:embed="rId3"/>
          <a:srcRect/>
          <a:stretch>
            <a:fillRect/>
          </a:stretch>
        </p:blipFill>
        <p:spPr bwMode="auto">
          <a:xfrm>
            <a:off x="1071538" y="1310253"/>
            <a:ext cx="3383780" cy="2475937"/>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71472" y="571480"/>
            <a:ext cx="8115328" cy="5435811"/>
          </a:xfrm>
        </p:spPr>
        <p:txBody>
          <a:bodyPr>
            <a:noAutofit/>
          </a:bodyPr>
          <a:lstStyle/>
          <a:p>
            <a:r>
              <a:rPr lang="ru-RU" sz="2000" b="1" dirty="0" err="1" smtClean="0">
                <a:latin typeface="Times New Roman" pitchFamily="18" charset="0"/>
                <a:cs typeface="Times New Roman" pitchFamily="18" charset="0"/>
              </a:rPr>
              <a:t>Спи́кер</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hlinkClick r:id="rId2" action="ppaction://hlinkfile" tooltip="Английский язык"/>
              </a:rPr>
              <a:t>англ.</a:t>
            </a:r>
            <a:r>
              <a:rPr lang="ru-RU" sz="2000"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Speaker</a:t>
            </a:r>
            <a:r>
              <a:rPr lang="ru-RU" sz="2000" dirty="0" smtClean="0">
                <a:latin typeface="Times New Roman" pitchFamily="18" charset="0"/>
                <a:cs typeface="Times New Roman" pitchFamily="18" charset="0"/>
              </a:rPr>
              <a:t>, буквально — оратор) — председатель палаты </a:t>
            </a:r>
            <a:r>
              <a:rPr lang="ru-RU" sz="2000" dirty="0" smtClean="0">
                <a:latin typeface="Times New Roman" pitchFamily="18" charset="0"/>
                <a:cs typeface="Times New Roman" pitchFamily="18" charset="0"/>
                <a:hlinkClick r:id="rId3" action="ppaction://hlinkfile" tooltip="Парламент"/>
              </a:rPr>
              <a:t>парламента</a:t>
            </a:r>
            <a:r>
              <a:rPr lang="ru-RU" sz="2000" dirty="0" smtClean="0">
                <a:latin typeface="Times New Roman" pitchFamily="18" charset="0"/>
                <a:cs typeface="Times New Roman" pitchFamily="18" charset="0"/>
              </a:rPr>
              <a:t>. Данный термин широко распространён в политическом лексиконе, но официально употребляется только в англоязычных странах. Впервые должность председателя парламента была введена в </a:t>
            </a:r>
            <a:r>
              <a:rPr lang="ru-RU" sz="2000" dirty="0" smtClean="0">
                <a:latin typeface="Times New Roman" pitchFamily="18" charset="0"/>
                <a:cs typeface="Times New Roman" pitchFamily="18" charset="0"/>
                <a:hlinkClick r:id="rId4" action="ppaction://hlinkfile" tooltip="1377 год"/>
              </a:rPr>
              <a:t>1377 году</a:t>
            </a:r>
            <a:r>
              <a:rPr lang="ru-RU" sz="2000" dirty="0" smtClean="0">
                <a:latin typeface="Times New Roman" pitchFamily="18" charset="0"/>
                <a:cs typeface="Times New Roman" pitchFamily="18" charset="0"/>
              </a:rPr>
              <a:t> в </a:t>
            </a:r>
            <a:r>
              <a:rPr lang="ru-RU" sz="2000" dirty="0" smtClean="0">
                <a:latin typeface="Times New Roman" pitchFamily="18" charset="0"/>
                <a:cs typeface="Times New Roman" pitchFamily="18" charset="0"/>
                <a:hlinkClick r:id="rId5" action="ppaction://hlinkfile" tooltip="Палата общин"/>
              </a:rPr>
              <a:t>Палате общин</a:t>
            </a:r>
            <a:r>
              <a:rPr lang="ru-RU" sz="2000" dirty="0" smtClean="0">
                <a:latin typeface="Times New Roman" pitchFamily="18" charset="0"/>
                <a:cs typeface="Times New Roman" pitchFamily="18" charset="0"/>
              </a:rPr>
              <a:t>, первым спикером которой стал </a:t>
            </a:r>
            <a:r>
              <a:rPr lang="ru-RU" sz="2000" dirty="0" smtClean="0">
                <a:latin typeface="Times New Roman" pitchFamily="18" charset="0"/>
                <a:cs typeface="Times New Roman" pitchFamily="18" charset="0"/>
                <a:hlinkClick r:id="rId6" action="ppaction://hlinkfile" tooltip="Хангерфорд, Томас (страница отсутствует)"/>
              </a:rPr>
              <a:t>Томас </a:t>
            </a:r>
            <a:r>
              <a:rPr lang="ru-RU" sz="2000" dirty="0" err="1" smtClean="0">
                <a:latin typeface="Times New Roman" pitchFamily="18" charset="0"/>
                <a:cs typeface="Times New Roman" pitchFamily="18" charset="0"/>
                <a:hlinkClick r:id="rId6" action="ppaction://hlinkfile" tooltip="Хангерфорд, Томас (страница отсутствует)"/>
              </a:rPr>
              <a:t>Хангерфорд</a:t>
            </a:r>
            <a:r>
              <a:rPr lang="ru-RU" sz="2000" dirty="0" smtClean="0">
                <a:latin typeface="Times New Roman" pitchFamily="18" charset="0"/>
                <a:cs typeface="Times New Roman" pitchFamily="18" charset="0"/>
              </a:rPr>
              <a:t> </a:t>
            </a:r>
          </a:p>
          <a:p>
            <a:r>
              <a:rPr lang="ru-RU" sz="2000" dirty="0" smtClean="0">
                <a:latin typeface="Times New Roman" pitchFamily="18" charset="0"/>
                <a:cs typeface="Times New Roman" pitchFamily="18" charset="0"/>
              </a:rPr>
              <a:t> К основным функциям спикера относится организация заседаний палаты парламента (надзор за соблюдением </a:t>
            </a:r>
            <a:r>
              <a:rPr lang="ru-RU" sz="2000" dirty="0" smtClean="0">
                <a:latin typeface="Times New Roman" pitchFamily="18" charset="0"/>
                <a:cs typeface="Times New Roman" pitchFamily="18" charset="0"/>
                <a:hlinkClick r:id="rId7" action="ppaction://hlinkfile" tooltip="Регламент палаты Федерального Собрания (страница отсутствует)"/>
              </a:rPr>
              <a:t>регламента</a:t>
            </a:r>
            <a:r>
              <a:rPr lang="ru-RU" sz="2000" dirty="0" smtClean="0">
                <a:latin typeface="Times New Roman" pitchFamily="18" charset="0"/>
                <a:cs typeface="Times New Roman" pitchFamily="18" charset="0"/>
              </a:rPr>
              <a:t>, предоставление слова отдельным депутатам, оглашение результатов голосований) и руководство его должностными лицами. Кроме того, спикер выступает в качестве представителя парламента в отношениях с другими ветвями власти. В некоторых случаях председатель считается лидером парламента и наделяется полномочиями и властью, недоступными остальным депутатам. Он является видной политической фигурой и может в значительной мере влиять на ход законотворческого процесса. В ряде стран в случае образования вакансии поста президента временно исполняющим его обязанности назначается спикер одной или сразу нескольких палат.</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r>
              <a:rPr lang="ru-RU" sz="3200" i="1" dirty="0" smtClean="0">
                <a:solidFill>
                  <a:schemeClr val="accent1"/>
                </a:solidFill>
                <a:latin typeface="Times New Roman" pitchFamily="18" charset="0"/>
                <a:cs typeface="Times New Roman" pitchFamily="18" charset="0"/>
              </a:rPr>
              <a:t>Кто осуществляет исполнительную власть  в Российской Федерации?</a:t>
            </a:r>
            <a:endParaRPr lang="ru-RU" sz="3200" i="1" dirty="0">
              <a:solidFill>
                <a:schemeClr val="accent1"/>
              </a:solidFill>
              <a:latin typeface="Times New Roman" pitchFamily="18" charset="0"/>
              <a:cs typeface="Times New Roman" pitchFamily="18" charset="0"/>
            </a:endParaRPr>
          </a:p>
        </p:txBody>
      </p:sp>
      <p:pic>
        <p:nvPicPr>
          <p:cNvPr id="9217" name="Picture 1" descr="C:\Documents and Settings\User\Мои документы\Мои рисунки\ваапппр.jpg"/>
          <p:cNvPicPr>
            <a:picLocks noGrp="1" noChangeAspect="1" noChangeArrowheads="1"/>
          </p:cNvPicPr>
          <p:nvPr>
            <p:ph idx="1"/>
          </p:nvPr>
        </p:nvPicPr>
        <p:blipFill>
          <a:blip r:embed="rId2"/>
          <a:srcRect/>
          <a:stretch>
            <a:fillRect/>
          </a:stretch>
        </p:blipFill>
        <p:spPr bwMode="auto">
          <a:xfrm>
            <a:off x="3000364" y="1481910"/>
            <a:ext cx="2857520" cy="1905013"/>
          </a:xfrm>
          <a:prstGeom prst="rect">
            <a:avLst/>
          </a:prstGeom>
          <a:noFill/>
        </p:spPr>
      </p:pic>
      <p:pic>
        <p:nvPicPr>
          <p:cNvPr id="9218" name="Picture 2" descr="C:\Documents and Settings\User\Мои документы\Мои рисунки\1180692970_0486_250x200.jpg"/>
          <p:cNvPicPr>
            <a:picLocks noChangeAspect="1" noChangeArrowheads="1"/>
          </p:cNvPicPr>
          <p:nvPr/>
        </p:nvPicPr>
        <p:blipFill>
          <a:blip r:embed="rId3"/>
          <a:srcRect/>
          <a:stretch>
            <a:fillRect/>
          </a:stretch>
        </p:blipFill>
        <p:spPr bwMode="auto">
          <a:xfrm>
            <a:off x="428596" y="2214554"/>
            <a:ext cx="2214578" cy="1771662"/>
          </a:xfrm>
          <a:prstGeom prst="rect">
            <a:avLst/>
          </a:prstGeom>
          <a:noFill/>
        </p:spPr>
      </p:pic>
      <p:pic>
        <p:nvPicPr>
          <p:cNvPr id="9219" name="Picture 3" descr="C:\Documents and Settings\User\Мои документы\Мои рисунки\аппрр.jpg"/>
          <p:cNvPicPr>
            <a:picLocks noChangeAspect="1" noChangeArrowheads="1"/>
          </p:cNvPicPr>
          <p:nvPr/>
        </p:nvPicPr>
        <p:blipFill>
          <a:blip r:embed="rId4"/>
          <a:srcRect/>
          <a:stretch>
            <a:fillRect/>
          </a:stretch>
        </p:blipFill>
        <p:spPr bwMode="auto">
          <a:xfrm>
            <a:off x="3643306" y="3857618"/>
            <a:ext cx="1714512" cy="2571768"/>
          </a:xfrm>
          <a:prstGeom prst="rect">
            <a:avLst/>
          </a:prstGeom>
          <a:noFill/>
        </p:spPr>
      </p:pic>
      <p:pic>
        <p:nvPicPr>
          <p:cNvPr id="9220" name="Picture 4" descr="C:\Documents and Settings\User\Мои документы\Мои рисунки\iCA9FMQ8N.jpg"/>
          <p:cNvPicPr>
            <a:picLocks noChangeAspect="1" noChangeArrowheads="1"/>
          </p:cNvPicPr>
          <p:nvPr/>
        </p:nvPicPr>
        <p:blipFill>
          <a:blip r:embed="rId5"/>
          <a:srcRect/>
          <a:stretch>
            <a:fillRect/>
          </a:stretch>
        </p:blipFill>
        <p:spPr bwMode="auto">
          <a:xfrm>
            <a:off x="500034" y="4643446"/>
            <a:ext cx="2219328" cy="1770740"/>
          </a:xfrm>
          <a:prstGeom prst="rect">
            <a:avLst/>
          </a:prstGeom>
          <a:noFill/>
        </p:spPr>
      </p:pic>
      <p:pic>
        <p:nvPicPr>
          <p:cNvPr id="9221" name="Picture 5" descr="C:\Documents and Settings\User\Мои документы\Мои рисунки\iCAZ8P009.jpg"/>
          <p:cNvPicPr>
            <a:picLocks noChangeAspect="1" noChangeArrowheads="1"/>
          </p:cNvPicPr>
          <p:nvPr/>
        </p:nvPicPr>
        <p:blipFill>
          <a:blip r:embed="rId6"/>
          <a:srcRect/>
          <a:stretch>
            <a:fillRect/>
          </a:stretch>
        </p:blipFill>
        <p:spPr bwMode="auto">
          <a:xfrm>
            <a:off x="6072198" y="2000240"/>
            <a:ext cx="2512236" cy="1785950"/>
          </a:xfrm>
          <a:prstGeom prst="rect">
            <a:avLst/>
          </a:prstGeom>
          <a:noFill/>
        </p:spPr>
      </p:pic>
      <p:pic>
        <p:nvPicPr>
          <p:cNvPr id="9222" name="Picture 6" descr="C:\Documents and Settings\User\Мои документы\Мои рисунки\iCATOFC5Z.jpg"/>
          <p:cNvPicPr>
            <a:picLocks noChangeAspect="1" noChangeArrowheads="1"/>
          </p:cNvPicPr>
          <p:nvPr/>
        </p:nvPicPr>
        <p:blipFill>
          <a:blip r:embed="rId7"/>
          <a:srcRect/>
          <a:stretch>
            <a:fillRect/>
          </a:stretch>
        </p:blipFill>
        <p:spPr bwMode="auto">
          <a:xfrm>
            <a:off x="6143636" y="4500570"/>
            <a:ext cx="2269358" cy="196765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pPr algn="ctr"/>
            <a:r>
              <a:rPr lang="ru-RU" sz="3600" i="1" dirty="0" smtClean="0">
                <a:solidFill>
                  <a:schemeClr val="accent1">
                    <a:lumMod val="75000"/>
                  </a:schemeClr>
                </a:solidFill>
                <a:latin typeface="Times New Roman" pitchFamily="18" charset="0"/>
                <a:cs typeface="Times New Roman" pitchFamily="18" charset="0"/>
              </a:rPr>
              <a:t>Что такое конституционная система? Что находится в её центре?</a:t>
            </a:r>
            <a:endParaRPr lang="ru-RU" sz="3600" dirty="0"/>
          </a:p>
        </p:txBody>
      </p:sp>
      <p:pic>
        <p:nvPicPr>
          <p:cNvPr id="18435" name="Picture 3" descr="C:\Documents and Settings\User\Мои документы\Мои рисунки\i.jpg"/>
          <p:cNvPicPr>
            <a:picLocks noGrp="1" noChangeAspect="1" noChangeArrowheads="1"/>
          </p:cNvPicPr>
          <p:nvPr>
            <p:ph idx="1"/>
          </p:nvPr>
        </p:nvPicPr>
        <p:blipFill>
          <a:blip r:embed="rId2"/>
          <a:srcRect/>
          <a:stretch>
            <a:fillRect/>
          </a:stretch>
        </p:blipFill>
        <p:spPr bwMode="auto">
          <a:xfrm>
            <a:off x="1000100" y="1928801"/>
            <a:ext cx="2786082" cy="4057401"/>
          </a:xfrm>
          <a:prstGeom prst="rect">
            <a:avLst/>
          </a:prstGeom>
          <a:noFill/>
        </p:spPr>
      </p:pic>
      <p:pic>
        <p:nvPicPr>
          <p:cNvPr id="18436" name="Picture 4" descr="C:\Documents and Settings\User\Мои документы\Мои рисунки\iCAF8L4P7.jpg"/>
          <p:cNvPicPr>
            <a:picLocks noChangeAspect="1" noChangeArrowheads="1"/>
          </p:cNvPicPr>
          <p:nvPr/>
        </p:nvPicPr>
        <p:blipFill>
          <a:blip r:embed="rId3"/>
          <a:srcRect/>
          <a:stretch>
            <a:fillRect/>
          </a:stretch>
        </p:blipFill>
        <p:spPr bwMode="auto">
          <a:xfrm>
            <a:off x="4679854" y="1928802"/>
            <a:ext cx="2874446" cy="3857652"/>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0034" y="571480"/>
            <a:ext cx="8186766" cy="5435811"/>
          </a:xfrm>
        </p:spPr>
        <p:txBody>
          <a:bodyPr/>
          <a:lstStyle/>
          <a:p>
            <a:pPr>
              <a:buNone/>
            </a:pPr>
            <a:r>
              <a:rPr lang="ru-RU" dirty="0" smtClean="0">
                <a:latin typeface="Times New Roman" pitchFamily="18" charset="0"/>
                <a:cs typeface="Times New Roman" pitchFamily="18" charset="0"/>
              </a:rPr>
              <a:t>Исполнительную власть  РФ осуществляет Правительство РФ. </a:t>
            </a:r>
          </a:p>
          <a:p>
            <a:pPr>
              <a:buNone/>
            </a:pPr>
            <a:r>
              <a:rPr lang="ru-RU" dirty="0" smtClean="0">
                <a:latin typeface="Times New Roman" pitchFamily="18" charset="0"/>
                <a:cs typeface="Times New Roman" pitchFamily="18" charset="0"/>
              </a:rPr>
              <a:t>Правительство РФ состоит из Председателя Правительства РФ, заместителей Правительства РФ и федеральных министров.</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57158" y="285728"/>
            <a:ext cx="8329642" cy="5721563"/>
          </a:xfrm>
        </p:spPr>
        <p:txBody>
          <a:bodyPr>
            <a:normAutofit fontScale="70000" lnSpcReduction="20000"/>
          </a:bodyPr>
          <a:lstStyle/>
          <a:p>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1 Председатель Правительства Российской Федерации назначается Президентом Российской Федерации с согласия Государственной Думы.</a:t>
            </a:r>
          </a:p>
          <a:p>
            <a:pPr>
              <a:buNone/>
            </a:pPr>
            <a:r>
              <a:rPr lang="ru-RU" dirty="0" smtClean="0">
                <a:latin typeface="Times New Roman" pitchFamily="18" charset="0"/>
                <a:cs typeface="Times New Roman" pitchFamily="18" charset="0"/>
              </a:rPr>
              <a:t>    2. Предложение о кандидатуре Председателя Правительства Российской Федерации вносится не позднее двухнедельного срока после вступления в должность вновь избранного Президента Российской Федерации или после отставки Правительства Российской Федерации либо в течение недели со дня отклонения кандидатуры Государственной Думой.</a:t>
            </a:r>
          </a:p>
          <a:p>
            <a:pPr>
              <a:buNone/>
            </a:pPr>
            <a:r>
              <a:rPr lang="ru-RU" dirty="0" smtClean="0">
                <a:latin typeface="Times New Roman" pitchFamily="18" charset="0"/>
                <a:cs typeface="Times New Roman" pitchFamily="18" charset="0"/>
              </a:rPr>
              <a:t>    3. Государственная Дума рассматривает представленную Президентом Российской Федерации кандидатуру Председателя Правительства Российской Федерации в течение недели со дня внесения предложения о кандидатуре.</a:t>
            </a:r>
          </a:p>
          <a:p>
            <a:pPr>
              <a:buNone/>
            </a:pPr>
            <a:r>
              <a:rPr lang="ru-RU" dirty="0" smtClean="0">
                <a:latin typeface="Times New Roman" pitchFamily="18" charset="0"/>
                <a:cs typeface="Times New Roman" pitchFamily="18" charset="0"/>
              </a:rPr>
              <a:t> </a:t>
            </a:r>
            <a:endParaRPr lang="ru-RU" i="1" dirty="0" smtClean="0">
              <a:latin typeface="Times New Roman" pitchFamily="18" charset="0"/>
              <a:cs typeface="Times New Roman" pitchFamily="18" charset="0"/>
            </a:endParaRPr>
          </a:p>
          <a:p>
            <a:pPr>
              <a:buNone/>
            </a:pPr>
            <a:r>
              <a:rPr lang="ru-RU" i="1" dirty="0" smtClean="0">
                <a:latin typeface="Times New Roman" pitchFamily="18" charset="0"/>
                <a:cs typeface="Times New Roman" pitchFamily="18" charset="0"/>
              </a:rPr>
              <a:t>         О толковании части 4 статьи 111 Конституции РФ см. Постановление Конституционного Суда РФ от 11.12.1998 N 28-П.</a:t>
            </a:r>
          </a:p>
          <a:p>
            <a:pPr>
              <a:buNone/>
            </a:pPr>
            <a:r>
              <a:rPr lang="ru-RU" dirty="0" smtClean="0">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      4. После трехкратного отклонения представленных кандидатур Председателя Правительства Российской Федерации Государственной Думой Президент Российской Федерации назначает Председателя Правительства Российской Федерации, распускает Государственную Думу и назначает новые выборы</a:t>
            </a:r>
          </a:p>
          <a:p>
            <a:pPr algn="r">
              <a:buNone/>
            </a:pPr>
            <a:r>
              <a:rPr lang="ru-RU" dirty="0" smtClean="0">
                <a:latin typeface="Times New Roman" pitchFamily="18" charset="0"/>
                <a:cs typeface="Times New Roman" pitchFamily="18" charset="0"/>
              </a:rPr>
              <a:t>Статья 111</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0034" y="571480"/>
            <a:ext cx="8472518" cy="5507249"/>
          </a:xfrm>
        </p:spPr>
        <p:txBody>
          <a:bodyPr>
            <a:normAutofit/>
          </a:bodyPr>
          <a:lstStyle/>
          <a:p>
            <a:r>
              <a:rPr lang="ru-RU" sz="2400" dirty="0" smtClean="0">
                <a:latin typeface="Times New Roman" pitchFamily="18" charset="0"/>
                <a:cs typeface="Times New Roman" pitchFamily="18" charset="0"/>
              </a:rPr>
              <a:t>1. Председатель Правительства Российской Федерации не позднее недельного срока после назначения представляет Президенту Российской Федерации предложения о структуре федеральных органов исполнительной власти.</a:t>
            </a:r>
          </a:p>
          <a:p>
            <a:r>
              <a:rPr lang="ru-RU" sz="2400" dirty="0" smtClean="0">
                <a:latin typeface="Times New Roman" pitchFamily="18" charset="0"/>
                <a:cs typeface="Times New Roman" pitchFamily="18" charset="0"/>
              </a:rPr>
              <a:t>2. Председатель Правительства Российской Федерации предлагает Президенту Российской Федерации кандидатуры на должности заместителей Председателя Правительства Российской Федерации и федеральных министров.</a:t>
            </a:r>
          </a:p>
          <a:p>
            <a:pPr>
              <a:buNone/>
            </a:pPr>
            <a:endParaRPr lang="ru-RU" sz="2400" dirty="0" smtClean="0">
              <a:latin typeface="Times New Roman" pitchFamily="18" charset="0"/>
              <a:cs typeface="Times New Roman" pitchFamily="18" charset="0"/>
            </a:endParaRPr>
          </a:p>
          <a:p>
            <a:pPr algn="r">
              <a:buNone/>
            </a:pPr>
            <a:r>
              <a:rPr lang="ru-RU" sz="2400" dirty="0" smtClean="0">
                <a:latin typeface="Times New Roman" pitchFamily="18" charset="0"/>
                <a:cs typeface="Times New Roman" pitchFamily="18" charset="0"/>
              </a:rPr>
              <a:t>Статья 112</a:t>
            </a:r>
          </a:p>
          <a:p>
            <a:pPr>
              <a:buNone/>
            </a:pPr>
            <a:endParaRPr lang="ru-RU" sz="2000" dirty="0" smtClean="0">
              <a:latin typeface="Times New Roman" pitchFamily="18" charset="0"/>
              <a:cs typeface="Times New Roman" pitchFamily="18" charset="0"/>
            </a:endParaRPr>
          </a:p>
        </p:txBody>
      </p:sp>
      <p:sp>
        <p:nvSpPr>
          <p:cNvPr id="4" name="Rectangle 8"/>
          <p:cNvSpPr>
            <a:spLocks noChangeArrowheads="1"/>
          </p:cNvSpPr>
          <p:nvPr/>
        </p:nvSpPr>
        <p:spPr bwMode="auto">
          <a:xfrm>
            <a:off x="1" y="0"/>
            <a:ext cx="28572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0034" y="500042"/>
            <a:ext cx="8186766" cy="5507249"/>
          </a:xfrm>
        </p:spPr>
        <p:txBody>
          <a:bodyPr/>
          <a:lstStyle/>
          <a:p>
            <a:pPr>
              <a:buNone/>
            </a:pPr>
            <a:r>
              <a:rPr lang="ru-RU" dirty="0" smtClean="0"/>
              <a:t> </a:t>
            </a:r>
          </a:p>
          <a:p>
            <a:pPr>
              <a:buNone/>
            </a:pPr>
            <a:r>
              <a:rPr lang="ru-RU" dirty="0" smtClean="0">
                <a:latin typeface="Times New Roman" pitchFamily="18" charset="0"/>
                <a:cs typeface="Times New Roman" pitchFamily="18" charset="0"/>
              </a:rPr>
              <a:t>   Председатель Правительства Российской Федерации в соответствии с Конституцией Российской Федерации, федеральными законами и указами Президента Российской Федерации определяет основные направления деятельности Правительства Российской Федерации и организует его работу.</a:t>
            </a:r>
          </a:p>
          <a:p>
            <a:pPr lvl="8" algn="r">
              <a:buNone/>
            </a:pPr>
            <a:r>
              <a:rPr lang="ru-RU" dirty="0" smtClean="0"/>
              <a:t> Статья 113</a:t>
            </a:r>
            <a:endParaRPr lang="ru-RU"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55000" lnSpcReduction="20000"/>
          </a:bodyPr>
          <a:lstStyle/>
          <a:p>
            <a:r>
              <a:rPr lang="ru-RU" dirty="0" smtClean="0"/>
              <a:t>а) разрабатывает и представляет Государственной Думе федеральный бюджет и обеспечивает его исполнение; представляет Государственной Думе отчет об исполнении федерального бюджета; представляет Государственной Думе ежегодные отчеты о результатах своей деятельности, в том числе по вопросам, поставленным Государственной Думой &lt;14&gt;;</a:t>
            </a:r>
          </a:p>
          <a:p>
            <a:r>
              <a:rPr lang="ru-RU" dirty="0" smtClean="0"/>
              <a:t>б) обеспечивает проведение в Российской Федерации единой финансовой, кредитной и денежной политики;</a:t>
            </a:r>
          </a:p>
          <a:p>
            <a:r>
              <a:rPr lang="ru-RU" dirty="0" smtClean="0"/>
              <a:t>в) обеспечивает проведение в Российской Федерации единой государственной политики в области культуры, науки, образования, здравоохранения, социального обеспечения, экологии;</a:t>
            </a:r>
          </a:p>
          <a:p>
            <a:r>
              <a:rPr lang="ru-RU" dirty="0" smtClean="0"/>
              <a:t>г) осуществляет управление федеральной собственностью;</a:t>
            </a:r>
          </a:p>
          <a:p>
            <a:r>
              <a:rPr lang="ru-RU" dirty="0" err="1" smtClean="0"/>
              <a:t>д</a:t>
            </a:r>
            <a:r>
              <a:rPr lang="ru-RU" dirty="0" smtClean="0"/>
              <a:t>) осуществляет меры по обеспечению обороны страны, государственной безопасности, реализации внешней политики Российской Федерации;</a:t>
            </a:r>
          </a:p>
          <a:p>
            <a:r>
              <a:rPr lang="ru-RU" dirty="0" smtClean="0"/>
              <a:t>е) осуществляет меры по обеспечению законности, прав и свобод граждан, охране собственности и общественного порядка, борьбе с преступностью;</a:t>
            </a:r>
          </a:p>
          <a:p>
            <a:r>
              <a:rPr lang="ru-RU" dirty="0" smtClean="0"/>
              <a:t>ж) осуществляет иные полномочия, возложенные на него Конституцией Российской Федерации, федеральными законами, указами Президента Российской Федерации.</a:t>
            </a:r>
          </a:p>
          <a:p>
            <a:r>
              <a:rPr lang="ru-RU" dirty="0" smtClean="0"/>
              <a:t>2. Порядок деятельности Правительства Российской Федерации определяется федеральным конституционным законом.</a:t>
            </a:r>
          </a:p>
          <a:p>
            <a:pPr>
              <a:buNone/>
            </a:pPr>
            <a:r>
              <a:rPr lang="ru-RU" dirty="0" smtClean="0"/>
              <a:t>                                                                                                          Статья 114</a:t>
            </a:r>
          </a:p>
          <a:p>
            <a:endParaRPr lang="ru-RU" dirty="0"/>
          </a:p>
        </p:txBody>
      </p:sp>
      <p:sp>
        <p:nvSpPr>
          <p:cNvPr id="3" name="Заголовок 2"/>
          <p:cNvSpPr>
            <a:spLocks noGrp="1"/>
          </p:cNvSpPr>
          <p:nvPr>
            <p:ph type="title"/>
          </p:nvPr>
        </p:nvSpPr>
        <p:spPr/>
        <p:txBody>
          <a:bodyPr>
            <a:normAutofit/>
          </a:bodyPr>
          <a:lstStyle/>
          <a:p>
            <a:pPr algn="ctr"/>
            <a:r>
              <a:rPr lang="ru-RU" sz="4000" i="1" dirty="0" smtClean="0">
                <a:solidFill>
                  <a:schemeClr val="accent1"/>
                </a:solidFill>
                <a:latin typeface="Times New Roman" pitchFamily="18" charset="0"/>
                <a:cs typeface="Times New Roman" pitchFamily="18" charset="0"/>
              </a:rPr>
              <a:t>Полномочия Правительства РФ</a:t>
            </a:r>
            <a:endParaRPr lang="ru-RU" sz="4000" i="1" dirty="0">
              <a:solidFill>
                <a:schemeClr val="accent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714348" y="714356"/>
            <a:ext cx="7972452" cy="5292935"/>
          </a:xfrm>
        </p:spPr>
        <p:txBody>
          <a:bodyPr>
            <a:normAutofit fontScale="85000" lnSpcReduction="10000"/>
          </a:bodyPr>
          <a:lstStyle/>
          <a:p>
            <a:r>
              <a:rPr lang="ru-RU" dirty="0" smtClean="0"/>
              <a:t>1. На основании и во исполнение Конституции Российской Федерации, федеральных законов, нормативных указов Президента Российской Федерации Правительство Российской Федерации издает постановления и распоряжения, обеспечивает их исполнение.</a:t>
            </a:r>
          </a:p>
          <a:p>
            <a:r>
              <a:rPr lang="ru-RU" dirty="0" smtClean="0"/>
              <a:t>2. Постановления и распоряжения Правительства Российской Федерации обязательны к исполнению в Российской Федерации.</a:t>
            </a:r>
          </a:p>
          <a:p>
            <a:r>
              <a:rPr lang="ru-RU" dirty="0" smtClean="0"/>
              <a:t>3. Постановления и распоряжения Правительства Российской Федерации в случае их противоречия Конституции Российской Федерации, федеральным законам и указам Президента Российской Федерации могут быть отменены Президентом Российской Федерации.</a:t>
            </a:r>
          </a:p>
          <a:p>
            <a:pPr algn="r">
              <a:buNone/>
            </a:pPr>
            <a:r>
              <a:rPr lang="ru-RU" dirty="0" smtClean="0"/>
              <a:t>Статья 115</a:t>
            </a:r>
            <a:endParaRPr lang="ru-RU"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endParaRPr lang="ru-RU" dirty="0" smtClean="0"/>
          </a:p>
          <a:p>
            <a:pPr>
              <a:buNone/>
            </a:pPr>
            <a:r>
              <a:rPr lang="ru-RU" dirty="0" smtClean="0"/>
              <a:t>      Перед вновь избранным Президентом Российской Федерации Правительство Российской Федерации слагает свои полномочия.</a:t>
            </a:r>
          </a:p>
          <a:p>
            <a:pPr algn="r"/>
            <a:r>
              <a:rPr lang="ru-RU" dirty="0" smtClean="0"/>
              <a:t>Статья 116</a:t>
            </a:r>
          </a:p>
          <a:p>
            <a:endParaRPr lang="ru-RU"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idx="1"/>
          </p:nvPr>
        </p:nvSpPr>
        <p:spPr>
          <a:xfrm>
            <a:off x="428625" y="428625"/>
            <a:ext cx="8258175" cy="5578475"/>
          </a:xfrm>
        </p:spPr>
        <p:txBody>
          <a:bodyPr>
            <a:normAutofit fontScale="52500" lnSpcReduction="20000"/>
          </a:bodyPr>
          <a:lstStyle/>
          <a:p>
            <a:pPr>
              <a:buNone/>
            </a:pPr>
            <a:r>
              <a:rPr lang="ru-RU" dirty="0" smtClean="0"/>
              <a:t> </a:t>
            </a:r>
          </a:p>
          <a:p>
            <a:r>
              <a:rPr lang="ru-RU" dirty="0" smtClean="0"/>
              <a:t>1. Правительство Российской Федерации может подать в отставку, которая принимается или отклоняется Президентом Российской Федерации.</a:t>
            </a:r>
          </a:p>
          <a:p>
            <a:r>
              <a:rPr lang="ru-RU" dirty="0" smtClean="0"/>
              <a:t>2. Президент Российской Федерации может принять решение об отставке Правительства Российской Федерации.</a:t>
            </a:r>
          </a:p>
          <a:p>
            <a:pPr>
              <a:buNone/>
            </a:pPr>
            <a:r>
              <a:rPr lang="ru-RU" dirty="0" smtClean="0"/>
              <a:t> </a:t>
            </a:r>
          </a:p>
          <a:p>
            <a:pPr algn="ctr">
              <a:buNone/>
            </a:pPr>
            <a:r>
              <a:rPr lang="ru-RU" i="1" dirty="0" smtClean="0"/>
              <a:t>О толковании части 3 статьи 117 Конституции РФ см. Постановление Конституционного Суда РФ от 12.04.1995 N 2-П.</a:t>
            </a:r>
          </a:p>
          <a:p>
            <a:pPr>
              <a:buNone/>
            </a:pPr>
            <a:r>
              <a:rPr lang="ru-RU" dirty="0" smtClean="0"/>
              <a:t> </a:t>
            </a:r>
          </a:p>
          <a:p>
            <a:r>
              <a:rPr lang="ru-RU" dirty="0" smtClean="0"/>
              <a:t>3. Государственная Дума может выразить недоверие Правительству Российской Федерации. Постановление о недоверии Правительству Российской Федерации принимается большинством голосов от общего числа депутатов Государственной Думы. После выражения Государственной Думой недоверия Правительству Российской Федерации Президент Российской Федерации вправе объявить об отставке Правительства Российской Федерации либо не согласиться с решением Государственной Думы. В случае если Государственная Дума в течение трех месяцев повторно выразит недоверие Правительству Российской Федерации, Президент Российской Федерации объявляет об отставке Правительства либо распускает Государственную Думу.</a:t>
            </a:r>
          </a:p>
          <a:p>
            <a:r>
              <a:rPr lang="ru-RU" dirty="0" smtClean="0"/>
              <a:t>4. Председатель Правительства Российской Федерации может поставить перед Государственной Думой вопрос о доверии Правительству Российской Федерации. Если Государственная Дума в доверии отказывает, Президент в течение семи дней принимает решение об отставке Правительства Российской Федерации или о роспуске Государственной Думы и назначении новых выборов.</a:t>
            </a:r>
          </a:p>
          <a:p>
            <a:r>
              <a:rPr lang="ru-RU" dirty="0" smtClean="0"/>
              <a:t>5. В случае отставки или сложения полномочий Правительство Российской Федерации по поручению Президента Российской Федерации продолжает действовать до сформирования нового Правительства Российской Федерации.</a:t>
            </a:r>
          </a:p>
          <a:p>
            <a:pPr algn="r">
              <a:buNone/>
            </a:pPr>
            <a:r>
              <a:rPr lang="ru-RU" dirty="0" smtClean="0"/>
              <a:t> Статья 117</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57158" y="500042"/>
            <a:ext cx="8329642" cy="5507249"/>
          </a:xfrm>
        </p:spPr>
        <p:txBody>
          <a:bodyPr>
            <a:normAutofit/>
          </a:bodyPr>
          <a:lstStyle/>
          <a:p>
            <a:pPr algn="just">
              <a:buNone/>
            </a:pPr>
            <a:r>
              <a:rPr lang="ru-RU" dirty="0" smtClean="0">
                <a:latin typeface="Times New Roman" pitchFamily="18" charset="0"/>
                <a:cs typeface="Times New Roman" pitchFamily="18" charset="0"/>
              </a:rPr>
              <a:t>      </a:t>
            </a:r>
            <a:r>
              <a:rPr lang="ru-RU" b="1" dirty="0" smtClean="0">
                <a:solidFill>
                  <a:schemeClr val="accent1">
                    <a:lumMod val="75000"/>
                  </a:schemeClr>
                </a:solidFill>
                <a:latin typeface="Times New Roman" pitchFamily="18" charset="0"/>
                <a:cs typeface="Times New Roman" pitchFamily="18" charset="0"/>
              </a:rPr>
              <a:t>Конституционная система </a:t>
            </a:r>
            <a:r>
              <a:rPr lang="ru-RU" dirty="0" smtClean="0">
                <a:latin typeface="Times New Roman" pitchFamily="18" charset="0"/>
                <a:cs typeface="Times New Roman" pitchFamily="18" charset="0"/>
              </a:rPr>
              <a:t>– это наиболее общая характеристика действенности конституционных норм в данном государстве. Конституционная система состоит из отношения общества к конституции, из образцов поведения и институтов, возникших вокруг конституции. </a:t>
            </a:r>
            <a:r>
              <a:rPr lang="ru-RU" b="1" dirty="0" smtClean="0">
                <a:latin typeface="Times New Roman" pitchFamily="18" charset="0"/>
                <a:cs typeface="Times New Roman" pitchFamily="18" charset="0"/>
              </a:rPr>
              <a:t>В центре конституционной системы находится действующая и действенная конституция </a:t>
            </a:r>
            <a:r>
              <a:rPr lang="ru-RU" dirty="0" smtClean="0">
                <a:latin typeface="Times New Roman" pitchFamily="18" charset="0"/>
                <a:cs typeface="Times New Roman" pitchFamily="18" charset="0"/>
              </a:rPr>
              <a:t>(то есть она реально применяется, а не просто принимается в государстве). Конституционная система не складывается, если основной закон представляет собой идеологическую декларацию (например, как это было в советском государстве).</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i="1" dirty="0" smtClean="0">
                <a:solidFill>
                  <a:schemeClr val="accent1">
                    <a:lumMod val="75000"/>
                  </a:schemeClr>
                </a:solidFill>
                <a:latin typeface="Times New Roman" pitchFamily="18" charset="0"/>
                <a:cs typeface="Times New Roman" pitchFamily="18" charset="0"/>
              </a:rPr>
              <a:t>Что такое конституционализм?</a:t>
            </a:r>
            <a:endParaRPr lang="ru-RU" i="1" dirty="0">
              <a:solidFill>
                <a:schemeClr val="accent1">
                  <a:lumMod val="75000"/>
                </a:schemeClr>
              </a:solidFill>
              <a:latin typeface="Times New Roman" pitchFamily="18" charset="0"/>
              <a:cs typeface="Times New Roman" pitchFamily="18" charset="0"/>
            </a:endParaRPr>
          </a:p>
        </p:txBody>
      </p:sp>
      <p:pic>
        <p:nvPicPr>
          <p:cNvPr id="19461" name="Picture 5" descr="C:\Documents and Settings\User\Мои документы\Мои рисунки\iаапррр.jpg"/>
          <p:cNvPicPr>
            <a:picLocks noChangeAspect="1" noChangeArrowheads="1"/>
          </p:cNvPicPr>
          <p:nvPr/>
        </p:nvPicPr>
        <p:blipFill>
          <a:blip r:embed="rId2"/>
          <a:srcRect/>
          <a:stretch>
            <a:fillRect/>
          </a:stretch>
        </p:blipFill>
        <p:spPr bwMode="auto">
          <a:xfrm>
            <a:off x="4857752" y="2214554"/>
            <a:ext cx="3553326" cy="2678387"/>
          </a:xfrm>
          <a:prstGeom prst="rect">
            <a:avLst/>
          </a:prstGeom>
          <a:noFill/>
        </p:spPr>
      </p:pic>
      <p:sp>
        <p:nvSpPr>
          <p:cNvPr id="10" name="Содержимое 9"/>
          <p:cNvSpPr>
            <a:spLocks noGrp="1"/>
          </p:cNvSpPr>
          <p:nvPr>
            <p:ph idx="1"/>
          </p:nvPr>
        </p:nvSpPr>
        <p:spPr>
          <a:xfrm>
            <a:off x="1000100" y="2143116"/>
            <a:ext cx="8143900" cy="3025765"/>
          </a:xfrm>
        </p:spPr>
        <p:txBody>
          <a:bodyPr/>
          <a:lstStyle/>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marL="624078" indent="-514350" algn="just">
              <a:buAutoNum type="arabicParenR"/>
            </a:pPr>
            <a:r>
              <a:rPr lang="ru-RU" sz="2800" dirty="0" smtClean="0">
                <a:latin typeface="Times New Roman" pitchFamily="18" charset="0"/>
                <a:cs typeface="Times New Roman" pitchFamily="18" charset="0"/>
              </a:rPr>
              <a:t> учение о конституции как основном инструменте политической системы;</a:t>
            </a:r>
          </a:p>
          <a:p>
            <a:pPr marL="624078" indent="-514350" algn="just">
              <a:buAutoNum type="arabicParenR"/>
            </a:pPr>
            <a:r>
              <a:rPr lang="ru-RU" sz="2800" dirty="0" smtClean="0">
                <a:latin typeface="Times New Roman" pitchFamily="18" charset="0"/>
                <a:cs typeface="Times New Roman" pitchFamily="18" charset="0"/>
              </a:rPr>
              <a:t> политическая система, реально, на практике опирающаяся на конституцию, на конституционные методы правления.</a:t>
            </a:r>
          </a:p>
          <a:p>
            <a:pPr marL="624078" indent="-514350">
              <a:buAutoNum type="arabicParenR"/>
            </a:pPr>
            <a:endParaRPr lang="ru-RU" dirty="0"/>
          </a:p>
        </p:txBody>
      </p:sp>
      <p:sp>
        <p:nvSpPr>
          <p:cNvPr id="3" name="Заголовок 2"/>
          <p:cNvSpPr>
            <a:spLocks noGrp="1"/>
          </p:cNvSpPr>
          <p:nvPr>
            <p:ph type="title"/>
          </p:nvPr>
        </p:nvSpPr>
        <p:spPr/>
        <p:txBody>
          <a:bodyPr>
            <a:normAutofit/>
          </a:bodyPr>
          <a:lstStyle/>
          <a:p>
            <a:pPr algn="ctr"/>
            <a:r>
              <a:rPr lang="ru-RU" sz="4400" i="1" dirty="0" smtClean="0">
                <a:solidFill>
                  <a:schemeClr val="accent1"/>
                </a:solidFill>
                <a:latin typeface="Times New Roman" pitchFamily="18" charset="0"/>
                <a:cs typeface="Times New Roman" pitchFamily="18" charset="0"/>
              </a:rPr>
              <a:t>Конституционализм - это</a:t>
            </a:r>
            <a:endParaRPr lang="ru-RU" sz="4400" i="1" dirty="0">
              <a:solidFill>
                <a:schemeClr val="accent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461</TotalTime>
  <Words>2118</Words>
  <Application>Microsoft Office PowerPoint</Application>
  <PresentationFormat>Экран (4:3)</PresentationFormat>
  <Paragraphs>198</Paragraphs>
  <Slides>67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67</vt:i4>
      </vt:variant>
    </vt:vector>
  </HeadingPairs>
  <TitlesOfParts>
    <vt:vector size="68" baseType="lpstr">
      <vt:lpstr>Открытая</vt:lpstr>
      <vt:lpstr>Конституционное право</vt:lpstr>
      <vt:lpstr>Дайте определение понятию «конституция».  От какого слова оно происходит?</vt:lpstr>
      <vt:lpstr>Слово «конституция» </vt:lpstr>
      <vt:lpstr>Какова роль конституции как юридического документа?</vt:lpstr>
      <vt:lpstr> Роль конституции как юридического документа весьма велика</vt:lpstr>
      <vt:lpstr>Что такое конституционная система? Что находится в её центре?</vt:lpstr>
      <vt:lpstr>Презентация PowerPoint</vt:lpstr>
      <vt:lpstr>Что такое конституционализм?</vt:lpstr>
      <vt:lpstr>Конституционализм - это</vt:lpstr>
      <vt:lpstr>Расскажите о видах конституций</vt:lpstr>
      <vt:lpstr>Презентация PowerPoint</vt:lpstr>
      <vt:lpstr>Что представляет собой первая в мире писаная конституция?</vt:lpstr>
      <vt:lpstr>Первая в мире писаная конституция </vt:lpstr>
      <vt:lpstr>Когда в России  впервые были приняты Основные государственные законы  в сфере прав и свобод человека?</vt:lpstr>
      <vt:lpstr>17 октября 1905 года</vt:lpstr>
      <vt:lpstr>Какие конституции принимались в России? (РСФСР, СССР, РФ)</vt:lpstr>
      <vt:lpstr>Конституции в истории  России</vt:lpstr>
      <vt:lpstr>Как и когда была принята ныне действующая конституция РФ?</vt:lpstr>
      <vt:lpstr>Каковы основы  конституционного строя РФ?</vt:lpstr>
      <vt:lpstr>Презентация PowerPoint</vt:lpstr>
      <vt:lpstr>Каковы принципы  конституционного строя РФ </vt:lpstr>
      <vt:lpstr>Презентация PowerPoint</vt:lpstr>
      <vt:lpstr> Что такое народовластие?  Как оно осуществляется?</vt:lpstr>
      <vt:lpstr>Презентация PowerPoint</vt:lpstr>
      <vt:lpstr>Кто такой депутат?</vt:lpstr>
      <vt:lpstr>Презентация PowerPoint</vt:lpstr>
      <vt:lpstr>Презентация PowerPoint</vt:lpstr>
      <vt:lpstr>Презентация PowerPoint</vt:lpstr>
      <vt:lpstr>Принцип свободы мандата </vt:lpstr>
      <vt:lpstr> Досрочное прекращение  полномочий депутата </vt:lpstr>
      <vt:lpstr>Формы деятельности депутата </vt:lpstr>
      <vt:lpstr>Гарантии </vt:lpstr>
      <vt:lpstr>Специальные права </vt:lpstr>
      <vt:lpstr>Обязанности </vt:lpstr>
      <vt:lpstr>Запреты </vt:lpstr>
      <vt:lpstr>Депутатские привилегии </vt:lpstr>
      <vt:lpstr>Каковы статус и состав  Федерального собрания РФ?</vt:lpstr>
      <vt:lpstr>Федеральное собрание</vt:lpstr>
      <vt:lpstr>Каков порядок формирования  Совета Федерации?</vt:lpstr>
      <vt:lpstr>Федеральный закон Российской Федерации от 3 декабря 2012 г. N 229-ФЗ "О порядке формирования Совета Федерации Федерального Собрания Российской Федерации" </vt:lpstr>
      <vt:lpstr>Презентация PowerPoint</vt:lpstr>
      <vt:lpstr>Что относится к ведению  Совета Федерации?</vt:lpstr>
      <vt:lpstr>Презентация PowerPoint</vt:lpstr>
      <vt:lpstr>Что вы можете рассказать о процессе законотворчества в РФ?</vt:lpstr>
      <vt:lpstr>Презентация PowerPoint</vt:lpstr>
      <vt:lpstr>Процедура принятия федеральных законов</vt:lpstr>
      <vt:lpstr>Презентация PowerPoint</vt:lpstr>
      <vt:lpstr>Презентация PowerPoint</vt:lpstr>
      <vt:lpstr>Каков порядок формирования Государственной думы?</vt:lpstr>
      <vt:lpstr>Презентация PowerPoint</vt:lpstr>
      <vt:lpstr>Кто назначает выборы депутатов в Государственную Думу?</vt:lpstr>
      <vt:lpstr>Презентация PowerPoint</vt:lpstr>
      <vt:lpstr>Что нарушит президент,  если не будет назначать выборы?  Кто может это сделать кроме него и зачем?</vt:lpstr>
      <vt:lpstr>Презентация PowerPoint</vt:lpstr>
      <vt:lpstr>Что относится к ведению Государственной Думы?</vt:lpstr>
      <vt:lpstr>Презентация PowerPoint</vt:lpstr>
      <vt:lpstr>Кто такой спикер?</vt:lpstr>
      <vt:lpstr>Презентация PowerPoint</vt:lpstr>
      <vt:lpstr>Кто осуществляет исполнительную власть  в Российской Федерации?</vt:lpstr>
      <vt:lpstr>Презентация PowerPoint</vt:lpstr>
      <vt:lpstr>Презентация PowerPoint</vt:lpstr>
      <vt:lpstr>Презентация PowerPoint</vt:lpstr>
      <vt:lpstr>Презентация PowerPoint</vt:lpstr>
      <vt:lpstr>Полномочия Правительства РФ</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Конституционное право</dc:title>
  <cp:lastModifiedBy>User</cp:lastModifiedBy>
  <cp:revision>52</cp:revision>
  <dcterms:modified xsi:type="dcterms:W3CDTF">2015-10-27T17:45:39Z</dcterms:modified>
</cp:coreProperties>
</file>