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61" r:id="rId5"/>
    <p:sldId id="259" r:id="rId6"/>
    <p:sldId id="274" r:id="rId7"/>
    <p:sldId id="275" r:id="rId8"/>
    <p:sldId id="276" r:id="rId9"/>
    <p:sldId id="277" r:id="rId10"/>
    <p:sldId id="278" r:id="rId11"/>
    <p:sldId id="260" r:id="rId12"/>
    <p:sldId id="262" r:id="rId13"/>
    <p:sldId id="263" r:id="rId14"/>
    <p:sldId id="264" r:id="rId15"/>
    <p:sldId id="279" r:id="rId16"/>
    <p:sldId id="268" r:id="rId17"/>
    <p:sldId id="265" r:id="rId18"/>
    <p:sldId id="266" r:id="rId19"/>
    <p:sldId id="269" r:id="rId20"/>
    <p:sldId id="267" r:id="rId21"/>
    <p:sldId id="270" r:id="rId22"/>
    <p:sldId id="271" r:id="rId23"/>
    <p:sldId id="272" r:id="rId24"/>
    <p:sldId id="273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23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3012D2-FBBF-4908-A8FD-5A4D5BB3A1B6}" type="doc">
      <dgm:prSet loTypeId="urn:microsoft.com/office/officeart/2005/8/layout/equation2" loCatId="process" qsTypeId="urn:microsoft.com/office/officeart/2005/8/quickstyle/simple1" qsCatId="simple" csTypeId="urn:microsoft.com/office/officeart/2005/8/colors/colorful1#1" csCatId="colorful" phldr="1"/>
      <dgm:spPr/>
    </dgm:pt>
    <dgm:pt modelId="{73E32DF5-88CE-4813-80EF-2572B23B6115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Материальные </a:t>
          </a:r>
        </a:p>
        <a:p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отношения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A70EF49-567B-4B17-8698-34152263AB5E}" type="parTrans" cxnId="{55AC2E08-C537-4A51-8D01-9F1030B98B88}">
      <dgm:prSet/>
      <dgm:spPr/>
      <dgm:t>
        <a:bodyPr/>
        <a:lstStyle/>
        <a:p>
          <a:endParaRPr lang="ru-RU"/>
        </a:p>
      </dgm:t>
    </dgm:pt>
    <dgm:pt modelId="{81F9ADBD-5655-4AE8-B7E9-C0B748B1B01E}" type="sibTrans" cxnId="{55AC2E08-C537-4A51-8D01-9F1030B98B88}">
      <dgm:prSet/>
      <dgm:spPr/>
      <dgm:t>
        <a:bodyPr/>
        <a:lstStyle/>
        <a:p>
          <a:endParaRPr lang="ru-RU"/>
        </a:p>
      </dgm:t>
    </dgm:pt>
    <dgm:pt modelId="{B4DD99F7-42EB-4DC1-9B05-130B7C7E22FE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Духовные</a:t>
          </a:r>
        </a:p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(идеальные)</a:t>
          </a:r>
        </a:p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отношения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1F0A971-F7F1-49F6-868C-E7696E5F4444}" type="parTrans" cxnId="{6284D572-B6B5-4976-88B3-3E4EE057F265}">
      <dgm:prSet/>
      <dgm:spPr/>
      <dgm:t>
        <a:bodyPr/>
        <a:lstStyle/>
        <a:p>
          <a:endParaRPr lang="ru-RU"/>
        </a:p>
      </dgm:t>
    </dgm:pt>
    <dgm:pt modelId="{9DB139AC-C199-418D-9857-F4BDF5BEC958}" type="sibTrans" cxnId="{6284D572-B6B5-4976-88B3-3E4EE057F265}">
      <dgm:prSet/>
      <dgm:spPr/>
      <dgm:t>
        <a:bodyPr/>
        <a:lstStyle/>
        <a:p>
          <a:endParaRPr lang="ru-RU"/>
        </a:p>
      </dgm:t>
    </dgm:pt>
    <dgm:pt modelId="{2C75D7DA-1226-4807-87F3-F89D8D2D7D8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Общественные отношения</a:t>
          </a:r>
          <a:endParaRPr lang="ru-RU" dirty="0">
            <a:solidFill>
              <a:schemeClr val="tx1"/>
            </a:solidFill>
          </a:endParaRPr>
        </a:p>
      </dgm:t>
    </dgm:pt>
    <dgm:pt modelId="{30B71BF0-4A5D-4B2A-9DDA-B1DCB41E9ACF}" type="parTrans" cxnId="{F9D3FE8F-49F1-4E5F-8CD3-75F7B753DBB5}">
      <dgm:prSet/>
      <dgm:spPr/>
      <dgm:t>
        <a:bodyPr/>
        <a:lstStyle/>
        <a:p>
          <a:endParaRPr lang="ru-RU"/>
        </a:p>
      </dgm:t>
    </dgm:pt>
    <dgm:pt modelId="{01614D56-22A5-48DF-8FCF-C7761062B8D5}" type="sibTrans" cxnId="{F9D3FE8F-49F1-4E5F-8CD3-75F7B753DBB5}">
      <dgm:prSet/>
      <dgm:spPr/>
      <dgm:t>
        <a:bodyPr/>
        <a:lstStyle/>
        <a:p>
          <a:endParaRPr lang="ru-RU"/>
        </a:p>
      </dgm:t>
    </dgm:pt>
    <dgm:pt modelId="{CFD922EC-37B1-421A-A470-C18D803F7C60}" type="pres">
      <dgm:prSet presAssocID="{BE3012D2-FBBF-4908-A8FD-5A4D5BB3A1B6}" presName="Name0" presStyleCnt="0">
        <dgm:presLayoutVars>
          <dgm:dir/>
          <dgm:resizeHandles val="exact"/>
        </dgm:presLayoutVars>
      </dgm:prSet>
      <dgm:spPr/>
    </dgm:pt>
    <dgm:pt modelId="{7C2E10BB-6D53-4AC4-853C-B6CF58CF5C94}" type="pres">
      <dgm:prSet presAssocID="{BE3012D2-FBBF-4908-A8FD-5A4D5BB3A1B6}" presName="vNodes" presStyleCnt="0"/>
      <dgm:spPr/>
    </dgm:pt>
    <dgm:pt modelId="{4ED635D4-7D82-4FA1-81C8-6D1873057662}" type="pres">
      <dgm:prSet presAssocID="{73E32DF5-88CE-4813-80EF-2572B23B611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FBEDEF-B1A9-4D94-AA4C-ED2413762B9D}" type="pres">
      <dgm:prSet presAssocID="{81F9ADBD-5655-4AE8-B7E9-C0B748B1B01E}" presName="spacerT" presStyleCnt="0"/>
      <dgm:spPr/>
    </dgm:pt>
    <dgm:pt modelId="{A31857FC-FEE2-4388-9798-181548448451}" type="pres">
      <dgm:prSet presAssocID="{81F9ADBD-5655-4AE8-B7E9-C0B748B1B01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C2224A40-6319-4F53-9602-51307330968D}" type="pres">
      <dgm:prSet presAssocID="{81F9ADBD-5655-4AE8-B7E9-C0B748B1B01E}" presName="spacerB" presStyleCnt="0"/>
      <dgm:spPr/>
    </dgm:pt>
    <dgm:pt modelId="{65D89854-B792-4645-8EC0-C662E897068A}" type="pres">
      <dgm:prSet presAssocID="{B4DD99F7-42EB-4DC1-9B05-130B7C7E22F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34F316-FCB5-42B7-943D-879C3AAFE0A0}" type="pres">
      <dgm:prSet presAssocID="{BE3012D2-FBBF-4908-A8FD-5A4D5BB3A1B6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F678E3A1-B44C-4C62-8B74-510E934CF7D2}" type="pres">
      <dgm:prSet presAssocID="{BE3012D2-FBBF-4908-A8FD-5A4D5BB3A1B6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E17C50C9-04A0-444B-926D-2A0F231D9F1F}" type="pres">
      <dgm:prSet presAssocID="{BE3012D2-FBBF-4908-A8FD-5A4D5BB3A1B6}" presName="lastNode" presStyleLbl="node1" presStyleIdx="2" presStyleCnt="3" custScaleX="84602" custScaleY="681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1E553D-3FC7-4C1D-9DE1-25FD69A17950}" type="presOf" srcId="{73E32DF5-88CE-4813-80EF-2572B23B6115}" destId="{4ED635D4-7D82-4FA1-81C8-6D1873057662}" srcOrd="0" destOrd="0" presId="urn:microsoft.com/office/officeart/2005/8/layout/equation2"/>
    <dgm:cxn modelId="{55AC2E08-C537-4A51-8D01-9F1030B98B88}" srcId="{BE3012D2-FBBF-4908-A8FD-5A4D5BB3A1B6}" destId="{73E32DF5-88CE-4813-80EF-2572B23B6115}" srcOrd="0" destOrd="0" parTransId="{9A70EF49-567B-4B17-8698-34152263AB5E}" sibTransId="{81F9ADBD-5655-4AE8-B7E9-C0B748B1B01E}"/>
    <dgm:cxn modelId="{9730E564-97B2-420E-9A80-3EA0197D7BFC}" type="presOf" srcId="{9DB139AC-C199-418D-9857-F4BDF5BEC958}" destId="{DE34F316-FCB5-42B7-943D-879C3AAFE0A0}" srcOrd="0" destOrd="0" presId="urn:microsoft.com/office/officeart/2005/8/layout/equation2"/>
    <dgm:cxn modelId="{8EDEF52B-5729-4C81-A37E-DC0077A0EC4A}" type="presOf" srcId="{2C75D7DA-1226-4807-87F3-F89D8D2D7D88}" destId="{E17C50C9-04A0-444B-926D-2A0F231D9F1F}" srcOrd="0" destOrd="0" presId="urn:microsoft.com/office/officeart/2005/8/layout/equation2"/>
    <dgm:cxn modelId="{6284D572-B6B5-4976-88B3-3E4EE057F265}" srcId="{BE3012D2-FBBF-4908-A8FD-5A4D5BB3A1B6}" destId="{B4DD99F7-42EB-4DC1-9B05-130B7C7E22FE}" srcOrd="1" destOrd="0" parTransId="{61F0A971-F7F1-49F6-868C-E7696E5F4444}" sibTransId="{9DB139AC-C199-418D-9857-F4BDF5BEC958}"/>
    <dgm:cxn modelId="{C6306F70-0B7E-4839-836F-2F82F9E66107}" type="presOf" srcId="{81F9ADBD-5655-4AE8-B7E9-C0B748B1B01E}" destId="{A31857FC-FEE2-4388-9798-181548448451}" srcOrd="0" destOrd="0" presId="urn:microsoft.com/office/officeart/2005/8/layout/equation2"/>
    <dgm:cxn modelId="{26158F1E-44F0-440A-82EB-371D84BFCFD3}" type="presOf" srcId="{B4DD99F7-42EB-4DC1-9B05-130B7C7E22FE}" destId="{65D89854-B792-4645-8EC0-C662E897068A}" srcOrd="0" destOrd="0" presId="urn:microsoft.com/office/officeart/2005/8/layout/equation2"/>
    <dgm:cxn modelId="{F9D3FE8F-49F1-4E5F-8CD3-75F7B753DBB5}" srcId="{BE3012D2-FBBF-4908-A8FD-5A4D5BB3A1B6}" destId="{2C75D7DA-1226-4807-87F3-F89D8D2D7D88}" srcOrd="2" destOrd="0" parTransId="{30B71BF0-4A5D-4B2A-9DDA-B1DCB41E9ACF}" sibTransId="{01614D56-22A5-48DF-8FCF-C7761062B8D5}"/>
    <dgm:cxn modelId="{AF1E10B0-1EF0-48E4-B268-2120083D22A2}" type="presOf" srcId="{BE3012D2-FBBF-4908-A8FD-5A4D5BB3A1B6}" destId="{CFD922EC-37B1-421A-A470-C18D803F7C60}" srcOrd="0" destOrd="0" presId="urn:microsoft.com/office/officeart/2005/8/layout/equation2"/>
    <dgm:cxn modelId="{1DE2FE1A-8F24-46C5-AD98-33C36BC0C747}" type="presOf" srcId="{9DB139AC-C199-418D-9857-F4BDF5BEC958}" destId="{F678E3A1-B44C-4C62-8B74-510E934CF7D2}" srcOrd="1" destOrd="0" presId="urn:microsoft.com/office/officeart/2005/8/layout/equation2"/>
    <dgm:cxn modelId="{A0DE7105-D158-4FEA-A61F-DAEB1EDA80AC}" type="presParOf" srcId="{CFD922EC-37B1-421A-A470-C18D803F7C60}" destId="{7C2E10BB-6D53-4AC4-853C-B6CF58CF5C94}" srcOrd="0" destOrd="0" presId="urn:microsoft.com/office/officeart/2005/8/layout/equation2"/>
    <dgm:cxn modelId="{6262F286-320B-4F51-94C9-C2B02D022505}" type="presParOf" srcId="{7C2E10BB-6D53-4AC4-853C-B6CF58CF5C94}" destId="{4ED635D4-7D82-4FA1-81C8-6D1873057662}" srcOrd="0" destOrd="0" presId="urn:microsoft.com/office/officeart/2005/8/layout/equation2"/>
    <dgm:cxn modelId="{4930270F-621D-4E4F-8828-CD502C4141AF}" type="presParOf" srcId="{7C2E10BB-6D53-4AC4-853C-B6CF58CF5C94}" destId="{2FFBEDEF-B1A9-4D94-AA4C-ED2413762B9D}" srcOrd="1" destOrd="0" presId="urn:microsoft.com/office/officeart/2005/8/layout/equation2"/>
    <dgm:cxn modelId="{2116B469-FB06-431A-9116-AC3BC7426F60}" type="presParOf" srcId="{7C2E10BB-6D53-4AC4-853C-B6CF58CF5C94}" destId="{A31857FC-FEE2-4388-9798-181548448451}" srcOrd="2" destOrd="0" presId="urn:microsoft.com/office/officeart/2005/8/layout/equation2"/>
    <dgm:cxn modelId="{12AD3A3C-79AA-44A5-9AD2-5C94F4E0DF63}" type="presParOf" srcId="{7C2E10BB-6D53-4AC4-853C-B6CF58CF5C94}" destId="{C2224A40-6319-4F53-9602-51307330968D}" srcOrd="3" destOrd="0" presId="urn:microsoft.com/office/officeart/2005/8/layout/equation2"/>
    <dgm:cxn modelId="{D8B51934-EE5B-41F9-AFEB-259A955648CB}" type="presParOf" srcId="{7C2E10BB-6D53-4AC4-853C-B6CF58CF5C94}" destId="{65D89854-B792-4645-8EC0-C662E897068A}" srcOrd="4" destOrd="0" presId="urn:microsoft.com/office/officeart/2005/8/layout/equation2"/>
    <dgm:cxn modelId="{7FC4E5E3-8FF9-4745-9B5B-872C8987BC03}" type="presParOf" srcId="{CFD922EC-37B1-421A-A470-C18D803F7C60}" destId="{DE34F316-FCB5-42B7-943D-879C3AAFE0A0}" srcOrd="1" destOrd="0" presId="urn:microsoft.com/office/officeart/2005/8/layout/equation2"/>
    <dgm:cxn modelId="{EEDCF465-68A8-42BD-BC5B-CE66C04D3E8F}" type="presParOf" srcId="{DE34F316-FCB5-42B7-943D-879C3AAFE0A0}" destId="{F678E3A1-B44C-4C62-8B74-510E934CF7D2}" srcOrd="0" destOrd="0" presId="urn:microsoft.com/office/officeart/2005/8/layout/equation2"/>
    <dgm:cxn modelId="{EABA6024-7048-4D74-86C7-34E3B68D946F}" type="presParOf" srcId="{CFD922EC-37B1-421A-A470-C18D803F7C60}" destId="{E17C50C9-04A0-444B-926D-2A0F231D9F1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ACC4E5-5FF5-464B-BF5E-481CCEAF77F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987F80-DF89-4EB1-AE43-37E08EDE068C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Базовые потребности человека</a:t>
          </a:r>
          <a:endParaRPr lang="ru-RU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B8B0271-BAD0-4FF3-84DF-A20608249940}" type="parTrans" cxnId="{EC9622E5-F0AF-4EFA-819F-53056AB2A942}">
      <dgm:prSet/>
      <dgm:spPr/>
      <dgm:t>
        <a:bodyPr/>
        <a:lstStyle/>
        <a:p>
          <a:endParaRPr lang="ru-RU"/>
        </a:p>
      </dgm:t>
    </dgm:pt>
    <dgm:pt modelId="{FA3245E8-F450-4D6D-85F0-165B360C3116}" type="sibTrans" cxnId="{EC9622E5-F0AF-4EFA-819F-53056AB2A942}">
      <dgm:prSet/>
      <dgm:spPr/>
      <dgm:t>
        <a:bodyPr/>
        <a:lstStyle/>
        <a:p>
          <a:endParaRPr lang="ru-RU"/>
        </a:p>
      </dgm:t>
    </dgm:pt>
    <dgm:pt modelId="{FFE447A9-313C-476B-9B49-8AD605FBC08D}">
      <dgm:prSet phldrT="[Текст]"/>
      <dgm:spPr/>
      <dgm:t>
        <a:bodyPr/>
        <a:lstStyle/>
        <a:p>
          <a:r>
            <a: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Экономическая сфера</a:t>
          </a:r>
          <a:endParaRPr lang="ru-RU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1ADD399-7814-46DD-BB37-C28B5DC9B540}" type="parTrans" cxnId="{C21B4760-0EFA-4CB6-8AAC-EAB6310C1DAE}">
      <dgm:prSet/>
      <dgm:spPr/>
      <dgm:t>
        <a:bodyPr/>
        <a:lstStyle/>
        <a:p>
          <a:endParaRPr lang="ru-RU"/>
        </a:p>
      </dgm:t>
    </dgm:pt>
    <dgm:pt modelId="{8F903C69-BBB3-4C05-AECB-D9B9E70DE138}" type="sibTrans" cxnId="{C21B4760-0EFA-4CB6-8AAC-EAB6310C1DAE}">
      <dgm:prSet/>
      <dgm:spPr/>
      <dgm:t>
        <a:bodyPr/>
        <a:lstStyle/>
        <a:p>
          <a:endParaRPr lang="ru-RU"/>
        </a:p>
      </dgm:t>
    </dgm:pt>
    <dgm:pt modelId="{7E7C92C4-F267-44BB-9D51-72A24127E36C}">
      <dgm:prSet phldrT="[Текст]"/>
      <dgm:spPr/>
      <dgm:t>
        <a:bodyPr/>
        <a:lstStyle/>
        <a:p>
          <a:r>
            <a:rPr lang="ru-RU" dirty="0" smtClean="0">
              <a:solidFill>
                <a:srgbClr val="0070C0"/>
              </a:solidFill>
            </a:rPr>
            <a:t>Духовная сфера</a:t>
          </a:r>
          <a:endParaRPr lang="ru-RU" dirty="0">
            <a:solidFill>
              <a:srgbClr val="0070C0"/>
            </a:solidFill>
          </a:endParaRPr>
        </a:p>
      </dgm:t>
    </dgm:pt>
    <dgm:pt modelId="{B5E604B4-24BE-4DD2-9FBA-E24B939A011F}" type="parTrans" cxnId="{AAD9CBF6-35C9-4AF7-B32A-4F98CD7DAD0E}">
      <dgm:prSet/>
      <dgm:spPr/>
      <dgm:t>
        <a:bodyPr/>
        <a:lstStyle/>
        <a:p>
          <a:endParaRPr lang="ru-RU"/>
        </a:p>
      </dgm:t>
    </dgm:pt>
    <dgm:pt modelId="{7D8BEB62-A1A2-46F7-BC9A-501395AFEBF5}" type="sibTrans" cxnId="{AAD9CBF6-35C9-4AF7-B32A-4F98CD7DAD0E}">
      <dgm:prSet/>
      <dgm:spPr/>
      <dgm:t>
        <a:bodyPr/>
        <a:lstStyle/>
        <a:p>
          <a:endParaRPr lang="ru-RU"/>
        </a:p>
      </dgm:t>
    </dgm:pt>
    <dgm:pt modelId="{18024222-11CA-485D-844B-B42637BC89BA}">
      <dgm:prSet phldrT="[Текст]"/>
      <dgm:spPr/>
      <dgm:t>
        <a:bodyPr/>
        <a:lstStyle/>
        <a:p>
          <a:r>
            <a:rPr lang="ru-RU" dirty="0" smtClean="0">
              <a:solidFill>
                <a:srgbClr val="0070C0"/>
              </a:solidFill>
            </a:rPr>
            <a:t>Социальная сфера</a:t>
          </a:r>
          <a:endParaRPr lang="ru-RU" dirty="0">
            <a:solidFill>
              <a:srgbClr val="0070C0"/>
            </a:solidFill>
          </a:endParaRPr>
        </a:p>
      </dgm:t>
    </dgm:pt>
    <dgm:pt modelId="{12DAE99B-A7DB-41C5-9A9D-49DCC39C30D7}" type="parTrans" cxnId="{8E0599F2-74DF-4DB7-ACE4-17D6BEEDA8DB}">
      <dgm:prSet/>
      <dgm:spPr/>
      <dgm:t>
        <a:bodyPr/>
        <a:lstStyle/>
        <a:p>
          <a:endParaRPr lang="ru-RU"/>
        </a:p>
      </dgm:t>
    </dgm:pt>
    <dgm:pt modelId="{59EF59D5-15EA-4843-A376-13CE28997486}" type="sibTrans" cxnId="{8E0599F2-74DF-4DB7-ACE4-17D6BEEDA8DB}">
      <dgm:prSet/>
      <dgm:spPr/>
      <dgm:t>
        <a:bodyPr/>
        <a:lstStyle/>
        <a:p>
          <a:endParaRPr lang="ru-RU"/>
        </a:p>
      </dgm:t>
    </dgm:pt>
    <dgm:pt modelId="{E057FB36-742F-4209-8BC3-53936AC9BD80}">
      <dgm:prSet phldrT="[Текст]"/>
      <dgm:spPr/>
      <dgm:t>
        <a:bodyPr/>
        <a:lstStyle/>
        <a:p>
          <a:r>
            <a:rPr lang="ru-RU" dirty="0" smtClean="0">
              <a:solidFill>
                <a:srgbClr val="0070C0"/>
              </a:solidFill>
            </a:rPr>
            <a:t>Политическая сфера</a:t>
          </a:r>
          <a:endParaRPr lang="ru-RU" dirty="0">
            <a:solidFill>
              <a:srgbClr val="0070C0"/>
            </a:solidFill>
          </a:endParaRPr>
        </a:p>
      </dgm:t>
    </dgm:pt>
    <dgm:pt modelId="{6CC20FD2-FC16-4605-8CB9-BCE76345BDE9}" type="parTrans" cxnId="{1D128BF2-5FA3-417A-BB3B-9B17E5FFDD97}">
      <dgm:prSet/>
      <dgm:spPr/>
    </dgm:pt>
    <dgm:pt modelId="{F3684DF4-8D18-4E2F-8E46-CF9E4A0764B0}" type="sibTrans" cxnId="{1D128BF2-5FA3-417A-BB3B-9B17E5FFDD97}">
      <dgm:prSet/>
      <dgm:spPr/>
    </dgm:pt>
    <dgm:pt modelId="{1A9BC751-3E93-45D3-B767-AF5F271C7A64}" type="pres">
      <dgm:prSet presAssocID="{30ACC4E5-5FF5-464B-BF5E-481CCEAF77F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116256-5568-4DCA-9824-AB97A3B822C1}" type="pres">
      <dgm:prSet presAssocID="{30ACC4E5-5FF5-464B-BF5E-481CCEAF77F5}" presName="matrix" presStyleCnt="0"/>
      <dgm:spPr/>
    </dgm:pt>
    <dgm:pt modelId="{AD0574EB-C486-46F5-9C92-2A530DE5032A}" type="pres">
      <dgm:prSet presAssocID="{30ACC4E5-5FF5-464B-BF5E-481CCEAF77F5}" presName="tile1" presStyleLbl="node1" presStyleIdx="0" presStyleCnt="4" custLinFactNeighborX="-766" custLinFactNeighborY="-1173"/>
      <dgm:spPr/>
      <dgm:t>
        <a:bodyPr/>
        <a:lstStyle/>
        <a:p>
          <a:endParaRPr lang="ru-RU"/>
        </a:p>
      </dgm:t>
    </dgm:pt>
    <dgm:pt modelId="{0DEFFFFF-3755-4DCF-AF4D-3D6F42ACB445}" type="pres">
      <dgm:prSet presAssocID="{30ACC4E5-5FF5-464B-BF5E-481CCEAF77F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6E095-AC1D-47A3-95DC-973C3A5B3CB5}" type="pres">
      <dgm:prSet presAssocID="{30ACC4E5-5FF5-464B-BF5E-481CCEAF77F5}" presName="tile2" presStyleLbl="node1" presStyleIdx="1" presStyleCnt="4"/>
      <dgm:spPr/>
      <dgm:t>
        <a:bodyPr/>
        <a:lstStyle/>
        <a:p>
          <a:endParaRPr lang="ru-RU"/>
        </a:p>
      </dgm:t>
    </dgm:pt>
    <dgm:pt modelId="{3BFB5202-5354-42BB-8527-435874629846}" type="pres">
      <dgm:prSet presAssocID="{30ACC4E5-5FF5-464B-BF5E-481CCEAF77F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825EA5-6972-4B56-9476-5B8AC1DA74F0}" type="pres">
      <dgm:prSet presAssocID="{30ACC4E5-5FF5-464B-BF5E-481CCEAF77F5}" presName="tile3" presStyleLbl="node1" presStyleIdx="2" presStyleCnt="4"/>
      <dgm:spPr/>
      <dgm:t>
        <a:bodyPr/>
        <a:lstStyle/>
        <a:p>
          <a:endParaRPr lang="ru-RU"/>
        </a:p>
      </dgm:t>
    </dgm:pt>
    <dgm:pt modelId="{2533419E-5CDB-4EA0-B669-6608E1660457}" type="pres">
      <dgm:prSet presAssocID="{30ACC4E5-5FF5-464B-BF5E-481CCEAF77F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ABC6F-74DA-4F2D-94E2-9851EE439004}" type="pres">
      <dgm:prSet presAssocID="{30ACC4E5-5FF5-464B-BF5E-481CCEAF77F5}" presName="tile4" presStyleLbl="node1" presStyleIdx="3" presStyleCnt="4"/>
      <dgm:spPr/>
      <dgm:t>
        <a:bodyPr/>
        <a:lstStyle/>
        <a:p>
          <a:endParaRPr lang="ru-RU"/>
        </a:p>
      </dgm:t>
    </dgm:pt>
    <dgm:pt modelId="{BA6ECE64-3E6B-4BED-8BE7-2171A7CE60C7}" type="pres">
      <dgm:prSet presAssocID="{30ACC4E5-5FF5-464B-BF5E-481CCEAF77F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7B3456-65A7-4100-BE49-BAD147E6B8CF}" type="pres">
      <dgm:prSet presAssocID="{30ACC4E5-5FF5-464B-BF5E-481CCEAF77F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EA5E7538-3485-41F4-B9CB-FB29BC6917F1}" type="presOf" srcId="{FFE447A9-313C-476B-9B49-8AD605FBC08D}" destId="{0DEFFFFF-3755-4DCF-AF4D-3D6F42ACB445}" srcOrd="1" destOrd="0" presId="urn:microsoft.com/office/officeart/2005/8/layout/matrix1"/>
    <dgm:cxn modelId="{F232943E-6DB5-4D1A-88AF-FA5062B987EA}" type="presOf" srcId="{FFE447A9-313C-476B-9B49-8AD605FBC08D}" destId="{AD0574EB-C486-46F5-9C92-2A530DE5032A}" srcOrd="0" destOrd="0" presId="urn:microsoft.com/office/officeart/2005/8/layout/matrix1"/>
    <dgm:cxn modelId="{A8979514-5405-4BAA-B7CD-ACAE0038E26D}" type="presOf" srcId="{E057FB36-742F-4209-8BC3-53936AC9BD80}" destId="{6166E095-AC1D-47A3-95DC-973C3A5B3CB5}" srcOrd="0" destOrd="0" presId="urn:microsoft.com/office/officeart/2005/8/layout/matrix1"/>
    <dgm:cxn modelId="{C21B4760-0EFA-4CB6-8AAC-EAB6310C1DAE}" srcId="{68987F80-DF89-4EB1-AE43-37E08EDE068C}" destId="{FFE447A9-313C-476B-9B49-8AD605FBC08D}" srcOrd="0" destOrd="0" parTransId="{A1ADD399-7814-46DD-BB37-C28B5DC9B540}" sibTransId="{8F903C69-BBB3-4C05-AECB-D9B9E70DE138}"/>
    <dgm:cxn modelId="{ADE500E4-66B3-4634-8BF9-FA3CCD2CA301}" type="presOf" srcId="{7E7C92C4-F267-44BB-9D51-72A24127E36C}" destId="{2533419E-5CDB-4EA0-B669-6608E1660457}" srcOrd="1" destOrd="0" presId="urn:microsoft.com/office/officeart/2005/8/layout/matrix1"/>
    <dgm:cxn modelId="{1D128BF2-5FA3-417A-BB3B-9B17E5FFDD97}" srcId="{68987F80-DF89-4EB1-AE43-37E08EDE068C}" destId="{E057FB36-742F-4209-8BC3-53936AC9BD80}" srcOrd="1" destOrd="0" parTransId="{6CC20FD2-FC16-4605-8CB9-BCE76345BDE9}" sibTransId="{F3684DF4-8D18-4E2F-8E46-CF9E4A0764B0}"/>
    <dgm:cxn modelId="{5A425A0E-CD78-4B38-81FA-F92CF23EB664}" type="presOf" srcId="{18024222-11CA-485D-844B-B42637BC89BA}" destId="{BA6ECE64-3E6B-4BED-8BE7-2171A7CE60C7}" srcOrd="1" destOrd="0" presId="urn:microsoft.com/office/officeart/2005/8/layout/matrix1"/>
    <dgm:cxn modelId="{8E0599F2-74DF-4DB7-ACE4-17D6BEEDA8DB}" srcId="{68987F80-DF89-4EB1-AE43-37E08EDE068C}" destId="{18024222-11CA-485D-844B-B42637BC89BA}" srcOrd="3" destOrd="0" parTransId="{12DAE99B-A7DB-41C5-9A9D-49DCC39C30D7}" sibTransId="{59EF59D5-15EA-4843-A376-13CE28997486}"/>
    <dgm:cxn modelId="{C6FE5F89-3425-4329-8FEB-F9E2D6D575DC}" type="presOf" srcId="{18024222-11CA-485D-844B-B42637BC89BA}" destId="{C8EABC6F-74DA-4F2D-94E2-9851EE439004}" srcOrd="0" destOrd="0" presId="urn:microsoft.com/office/officeart/2005/8/layout/matrix1"/>
    <dgm:cxn modelId="{25E7828B-6FC5-4246-9760-114581DF63ED}" type="presOf" srcId="{E057FB36-742F-4209-8BC3-53936AC9BD80}" destId="{3BFB5202-5354-42BB-8527-435874629846}" srcOrd="1" destOrd="0" presId="urn:microsoft.com/office/officeart/2005/8/layout/matrix1"/>
    <dgm:cxn modelId="{EC9622E5-F0AF-4EFA-819F-53056AB2A942}" srcId="{30ACC4E5-5FF5-464B-BF5E-481CCEAF77F5}" destId="{68987F80-DF89-4EB1-AE43-37E08EDE068C}" srcOrd="0" destOrd="0" parTransId="{1B8B0271-BAD0-4FF3-84DF-A20608249940}" sibTransId="{FA3245E8-F450-4D6D-85F0-165B360C3116}"/>
    <dgm:cxn modelId="{AAD9CBF6-35C9-4AF7-B32A-4F98CD7DAD0E}" srcId="{68987F80-DF89-4EB1-AE43-37E08EDE068C}" destId="{7E7C92C4-F267-44BB-9D51-72A24127E36C}" srcOrd="2" destOrd="0" parTransId="{B5E604B4-24BE-4DD2-9FBA-E24B939A011F}" sibTransId="{7D8BEB62-A1A2-46F7-BC9A-501395AFEBF5}"/>
    <dgm:cxn modelId="{5A262476-0590-4C4F-A575-AF14A5E4CA0E}" type="presOf" srcId="{30ACC4E5-5FF5-464B-BF5E-481CCEAF77F5}" destId="{1A9BC751-3E93-45D3-B767-AF5F271C7A64}" srcOrd="0" destOrd="0" presId="urn:microsoft.com/office/officeart/2005/8/layout/matrix1"/>
    <dgm:cxn modelId="{D153AE32-B40E-46E7-8CEC-A985EC6564FF}" type="presOf" srcId="{7E7C92C4-F267-44BB-9D51-72A24127E36C}" destId="{7D825EA5-6972-4B56-9476-5B8AC1DA74F0}" srcOrd="0" destOrd="0" presId="urn:microsoft.com/office/officeart/2005/8/layout/matrix1"/>
    <dgm:cxn modelId="{62C82812-B246-450F-A91C-38AE5C232628}" type="presOf" srcId="{68987F80-DF89-4EB1-AE43-37E08EDE068C}" destId="{FA7B3456-65A7-4100-BE49-BAD147E6B8CF}" srcOrd="0" destOrd="0" presId="urn:microsoft.com/office/officeart/2005/8/layout/matrix1"/>
    <dgm:cxn modelId="{1E21AFD2-8EF2-46D3-BA50-27D33BC9978F}" type="presParOf" srcId="{1A9BC751-3E93-45D3-B767-AF5F271C7A64}" destId="{4C116256-5568-4DCA-9824-AB97A3B822C1}" srcOrd="0" destOrd="0" presId="urn:microsoft.com/office/officeart/2005/8/layout/matrix1"/>
    <dgm:cxn modelId="{0D0A7259-02CE-414D-BB5E-99F37F9E0792}" type="presParOf" srcId="{4C116256-5568-4DCA-9824-AB97A3B822C1}" destId="{AD0574EB-C486-46F5-9C92-2A530DE5032A}" srcOrd="0" destOrd="0" presId="urn:microsoft.com/office/officeart/2005/8/layout/matrix1"/>
    <dgm:cxn modelId="{8E000705-D475-42BE-B56C-BB1B003D97A8}" type="presParOf" srcId="{4C116256-5568-4DCA-9824-AB97A3B822C1}" destId="{0DEFFFFF-3755-4DCF-AF4D-3D6F42ACB445}" srcOrd="1" destOrd="0" presId="urn:microsoft.com/office/officeart/2005/8/layout/matrix1"/>
    <dgm:cxn modelId="{294308E0-2912-484E-903F-10C2A0453EC4}" type="presParOf" srcId="{4C116256-5568-4DCA-9824-AB97A3B822C1}" destId="{6166E095-AC1D-47A3-95DC-973C3A5B3CB5}" srcOrd="2" destOrd="0" presId="urn:microsoft.com/office/officeart/2005/8/layout/matrix1"/>
    <dgm:cxn modelId="{61903EAF-613A-4CDA-A8FD-244052223017}" type="presParOf" srcId="{4C116256-5568-4DCA-9824-AB97A3B822C1}" destId="{3BFB5202-5354-42BB-8527-435874629846}" srcOrd="3" destOrd="0" presId="urn:microsoft.com/office/officeart/2005/8/layout/matrix1"/>
    <dgm:cxn modelId="{1D484881-0A15-4E37-9E28-F2362F20E9D6}" type="presParOf" srcId="{4C116256-5568-4DCA-9824-AB97A3B822C1}" destId="{7D825EA5-6972-4B56-9476-5B8AC1DA74F0}" srcOrd="4" destOrd="0" presId="urn:microsoft.com/office/officeart/2005/8/layout/matrix1"/>
    <dgm:cxn modelId="{49D2ACCC-D8A6-4D25-87A6-52B39F6409A7}" type="presParOf" srcId="{4C116256-5568-4DCA-9824-AB97A3B822C1}" destId="{2533419E-5CDB-4EA0-B669-6608E1660457}" srcOrd="5" destOrd="0" presId="urn:microsoft.com/office/officeart/2005/8/layout/matrix1"/>
    <dgm:cxn modelId="{B2A4F4CF-9C9A-4CD5-BFEB-5D18885732D5}" type="presParOf" srcId="{4C116256-5568-4DCA-9824-AB97A3B822C1}" destId="{C8EABC6F-74DA-4F2D-94E2-9851EE439004}" srcOrd="6" destOrd="0" presId="urn:microsoft.com/office/officeart/2005/8/layout/matrix1"/>
    <dgm:cxn modelId="{04207E7D-D760-4860-893F-0232B428CF8B}" type="presParOf" srcId="{4C116256-5568-4DCA-9824-AB97A3B822C1}" destId="{BA6ECE64-3E6B-4BED-8BE7-2171A7CE60C7}" srcOrd="7" destOrd="0" presId="urn:microsoft.com/office/officeart/2005/8/layout/matrix1"/>
    <dgm:cxn modelId="{A3EEE55C-38B8-41B2-9499-E4F3AF6B44C5}" type="presParOf" srcId="{1A9BC751-3E93-45D3-B767-AF5F271C7A64}" destId="{FA7B3456-65A7-4100-BE49-BAD147E6B8C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80DDA-4895-4311-938E-9314A91EDCBA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E81F6-C0A5-434E-ABAD-83A5150EFD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765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E81F6-C0A5-434E-ABAD-83A5150EFDB1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ars.ru/college/filosofiya/chelovek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fp=3&amp;img_url=http://www.picma.ru/images/stories/2/accounting_1.jpg&amp;iorient=&amp;ih=&amp;icolor=&amp;p=3&amp;site=&amp;text=%D0%BA%D0%B0%D1%80%D1%82%D0%B8%D0%BD%D0%BA%D0%B0%20%D0%B1%D1%83%D1%85%D0%B3%D0%B0%D0%BB%D1%82%D0%B5%D1%80&amp;iw=&amp;wp=&amp;pos=112&amp;recent=&amp;type=&amp;isize=&amp;rpt=simage&amp;itype=&amp;nojs=1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ndars.ru/college/sociologiya/moral.html" TargetMode="External"/><Relationship Id="rId7" Type="http://schemas.openxmlformats.org/officeDocument/2006/relationships/hyperlink" Target="http://www.grandars.ru/college/psihologiya/obrazovanie.html" TargetMode="External"/><Relationship Id="rId2" Type="http://schemas.openxmlformats.org/officeDocument/2006/relationships/hyperlink" Target="http://www.grandars.ru/college/filosofiya/religiy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andars.ru/college/pravovedenie/ponyatie-prava.html" TargetMode="External"/><Relationship Id="rId5" Type="http://schemas.openxmlformats.org/officeDocument/2006/relationships/hyperlink" Target="http://www.grandars.ru/shkola/estestvoznanie/nauka.html" TargetMode="External"/><Relationship Id="rId4" Type="http://schemas.openxmlformats.org/officeDocument/2006/relationships/hyperlink" Target="http://www.grandars.ru/college/filosofiya/iskusstvo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source=wiz&amp;fp=0&amp;img_url=http://kabmir.com/thumbnail.php?file=idealnoye_obshestvo_842119963.jpg&amp;size=article_large&amp;text=%D0%BA%D0%B0%D1%80%D1%82%D0%B8%D0%BD%D0%BA%D0%B0%20%D0%BE%D0%B1%D1%89%D0%B5%D1%81%D1%82%D0%B2%D0%BE&amp;noreask=1&amp;pos=8&amp;lr=47&amp;rpt=simage&amp;noj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images.yandex.ru/yandsearch?source=wiz&amp;fp=0&amp;img_url=http://www.russpain.ru/a/im/liudi/jovenes-g.jpg&amp;text=%D0%BA%D0%B0%D1%80%D1%82%D0%B8%D0%BD%D0%BA%D0%B0%20%D0%BE%D0%B1%D1%89%D0%B5%D1%81%D1%82%D0%B2%D0%BE&amp;noreask=1&amp;pos=16&amp;lr=47&amp;rpt=simage&amp;nojs=1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ars.ru/college/psihologiya/ierarhiya-potrebnostey-maslou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images.yandex.ru/yandsearch?source=wiz&amp;fp=0&amp;img_url=http://www.msktambov.ru/wp-content/uploads/taisia/2012/11/1674.jpg&amp;text=%D0%BA%D0%B0%D1%80%D1%82%D0%B8%D0%BD%D0%BA%D0%B0%20%D1%87%D0%B5%D0%BB%D0%BE%D0%B2%D0%B5%D0%BA%20%D0%BC%D0%BE%D0%BB%D0%B8%D1%82%D1%81%D1%8F%20%D0%B1%D0%BE%D0%B3%D1%83%20%D0%B2%20%D1%85%D1%80%D0%B0%D0%BC%D0%B5&amp;noreask=1&amp;pos=11&amp;lr=47&amp;rpt=simage&amp;nojs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ars.ru/college/sociologiya/obshchestvo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ars.ru/college/sociologiya/duhovnaya-i-materialnaya-kultura.html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5" y="2928935"/>
            <a:ext cx="6172216" cy="1571636"/>
          </a:xfrm>
        </p:spPr>
        <p:txBody>
          <a:bodyPr/>
          <a:lstStyle/>
          <a:p>
            <a:r>
              <a:rPr lang="ru-RU" dirty="0" smtClean="0"/>
              <a:t>Общество. Общественные отношения.  Основные сферы жизни общества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Фронтальный опрос учащихся 11 </a:t>
            </a:r>
            <a:r>
              <a:rPr lang="ru-RU" dirty="0" smtClean="0"/>
              <a:t>класса</a:t>
            </a:r>
            <a:endParaRPr lang="en-US" dirty="0" smtClean="0"/>
          </a:p>
          <a:p>
            <a:r>
              <a:rPr lang="ru-RU" dirty="0" smtClean="0"/>
              <a:t>Учитель истории Вилкова Е.Н.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Правильный ответ: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1) постоянное развитие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Дайте определение общественным отношениям</a:t>
            </a:r>
            <a:endParaRPr lang="ru-RU" sz="36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C:\Documents and Settings\User\Мои документы\Мои рисунки\iCAJ919W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9" y="1571613"/>
            <a:ext cx="3500463" cy="23336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1" name="Picture 3" descr="C:\Documents and Settings\User\Мои документы\Мои рисунки\iCA3D34Q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2" y="4055547"/>
            <a:ext cx="3745257" cy="2302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7" y="428604"/>
            <a:ext cx="7496204" cy="164307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Общественные отношения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многообразные  формы взаимодействия людей, а также связи, возникающие между различными социальными группами (или внутри них)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500063" y="2214563"/>
          <a:ext cx="7143751" cy="4259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5"/>
            <a:ext cx="7467600" cy="200026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Назовите основные сферы (подсистемы) жизни общества?</a:t>
            </a:r>
            <a:b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Что служит основанием для их разграничения?</a:t>
            </a:r>
            <a:endParaRPr lang="ru-RU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7" name="Picture 1" descr="C:\Documents and Settings\User\Мои документы\Мои рисунки\iCA5EVHND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2089" y="2846117"/>
            <a:ext cx="4753009" cy="31546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424767" cy="91759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сферы общества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1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9"/>
            <a:ext cx="7543824" cy="135732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Как вы думаете, правильно ли отображено положение человека в обществе?</a:t>
            </a:r>
            <a:endParaRPr lang="ru-RU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C:\Documents and Settings\User\Мои документы\Мои рисунки\0168a05d3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7" y="1785927"/>
            <a:ext cx="4718603" cy="4801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9" y="500042"/>
            <a:ext cx="7210452" cy="5973910"/>
          </a:xfrm>
        </p:spPr>
        <p:txBody>
          <a:bodyPr/>
          <a:lstStyle/>
          <a:p>
            <a:pPr algn="ctr">
              <a:buNone/>
            </a:pPr>
            <a:endParaRPr lang="ru-RU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Центральное место человека символично —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он вписан во все сферы жизни общества</a:t>
            </a:r>
            <a:endParaRPr lang="ru-RU" dirty="0" smtClean="0"/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Человек есть универсальный компонент подсистем, включённый в каждую их них. Важно понять, что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 tooltip="Человек"/>
              </a:rPr>
              <a:t>люди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одновременно находятся в различных отношениях между собой, с кем-то связаны, от кого-то обособлены при решении своих жизненных вопросов. Поэтому сферы жизни общества — это не геометрические пространства, где обитают разные люди, но отношения одних и тех же людей в связи с различными сторонами их жизни.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Что представляют собой сферы общественной жизни?</a:t>
            </a:r>
            <a:endParaRPr lang="ru-RU" sz="3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1" name="Picture 1" descr="C:\Documents and Settings\User\Мои документы\Мои рисунки\0009-003-SFERY-ZHIZNI-OBSCHESTVA-prodolzheni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357430"/>
            <a:ext cx="3130236" cy="2728188"/>
          </a:xfrm>
          <a:prstGeom prst="rect">
            <a:avLst/>
          </a:prstGeom>
          <a:noFill/>
        </p:spPr>
      </p:pic>
      <p:pic>
        <p:nvPicPr>
          <p:cNvPr id="20482" name="Picture 2" descr="C:\Documents and Settings\User\Мои документы\Мои рисунки\iCA6G1AM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357430"/>
            <a:ext cx="3238523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9" y="571481"/>
            <a:ext cx="7496204" cy="59739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Сферы общественной жизни представляют собой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крупные, устойчивые, относительно самостоятельные подсистемы человеческой деятельности.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Каждая сфера включает в себя: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определенные виды деятельности человека (например, образовательные, политические, религиозные);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социальные институты (такие, как семья, школа, партии, церковь);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сложившиеся отношения между людьми (т.е. связи, возникшие в процессе деятельности людей, например отношения обмена и распределения в экономической сфере).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Что включает в себя 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социальная сфера?</a:t>
            </a:r>
            <a:endParaRPr lang="ru-RU" b="1" dirty="0">
              <a:solidFill>
                <a:schemeClr val="accent1"/>
              </a:solidFill>
            </a:endParaRPr>
          </a:p>
        </p:txBody>
      </p:sp>
      <p:pic>
        <p:nvPicPr>
          <p:cNvPr id="18434" name="Picture 2" descr="C:\Documents and Settings\User\Мои документы\Мои рисунки\57901-7_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43050"/>
            <a:ext cx="3071835" cy="2303236"/>
          </a:xfrm>
          <a:prstGeom prst="rect">
            <a:avLst/>
          </a:prstGeom>
          <a:noFill/>
        </p:spPr>
      </p:pic>
      <p:pic>
        <p:nvPicPr>
          <p:cNvPr id="18436" name="Picture 4" descr="C:\Documents and Settings\User\Мои документы\Мои рисунки\Копия iCAIOO7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4214818"/>
            <a:ext cx="2643206" cy="2357454"/>
          </a:xfrm>
          <a:prstGeom prst="rect">
            <a:avLst/>
          </a:prstGeom>
          <a:noFill/>
        </p:spPr>
      </p:pic>
      <p:pic>
        <p:nvPicPr>
          <p:cNvPr id="18437" name="Picture 5" descr="C:\Documents and Settings\User\Мои документы\Мои рисунки\iCA5QV94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1714488"/>
            <a:ext cx="2762253" cy="20716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9" y="214290"/>
            <a:ext cx="8229600" cy="214314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Что такое общество?</a:t>
            </a:r>
            <a: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(в широком смысле)</a:t>
            </a:r>
            <a:endParaRPr lang="ru-RU" sz="3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User\Мои документы\Мои рисунки\iCAM0ADI9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143249"/>
            <a:ext cx="2857511" cy="2857510"/>
          </a:xfrm>
          <a:prstGeom prst="ellipse">
            <a:avLst/>
          </a:prstGeom>
          <a:ln w="63500" cap="rnd">
            <a:solidFill>
              <a:srgbClr val="FFC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642918"/>
            <a:ext cx="7353328" cy="58310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Социальная сфера включает в себя </a:t>
            </a:r>
            <a:r>
              <a:rPr lang="ru-RU" dirty="0" smtClean="0"/>
              <a:t>различные социальные общности и отношения между ними. Человек, занимая определенную позицию в обществе, вписан в различные общности: он может быть мужчиной, рабочим, отцом семейства, городским жителем и т.д.).</a:t>
            </a:r>
            <a:endParaRPr lang="ru-RU" dirty="0"/>
          </a:p>
        </p:txBody>
      </p:sp>
      <p:pic>
        <p:nvPicPr>
          <p:cNvPr id="17410" name="Picture 2" descr="C:\Documents and Settings\User\Мои документы\Мои рисунки\Копия iCAYXT3T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071810"/>
            <a:ext cx="2430215" cy="31432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7411" name="Picture 3" descr="C:\Documents and Settings\User\Мои документы\Мои рисунки\iCAYU8Y9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500438"/>
            <a:ext cx="3443841" cy="228601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На примере анкеты охарактеризуйте положение гражданина № в социуме?</a:t>
            </a:r>
            <a:endParaRPr lang="ru-RU" b="1" dirty="0">
              <a:solidFill>
                <a:schemeClr val="accent1"/>
              </a:solidFill>
            </a:endParaRPr>
          </a:p>
        </p:txBody>
      </p:sp>
      <p:pic>
        <p:nvPicPr>
          <p:cNvPr id="18434" name="Picture 2" descr="C:\Documents and Settings\User\Мои документы\Мои рисунки\417851b34f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14488"/>
            <a:ext cx="7358115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467600" cy="12969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Что определяют основные параметры анкеты? </a:t>
            </a:r>
            <a:b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Что можно исследовать на её примере?</a:t>
            </a:r>
          </a:p>
        </p:txBody>
      </p:sp>
      <p:pic>
        <p:nvPicPr>
          <p:cNvPr id="15362" name="Picture 2" descr="C:\Documents and Settings\User\Мои документы\Мои рисунки\x_8e06faa7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071678"/>
            <a:ext cx="5643602" cy="4232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7" y="500042"/>
            <a:ext cx="7067576" cy="597391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 примере этой условной анкеты можно кратко описать социальную структуру общества.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Пол, возраст, семейное положение определяют демографическую структуру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(с такими группами, как мужчины, женщины, молодежь, пенсионеры, холостые, женатые и проч.).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Национальность определяет этническую структуру. Место жительства определяет поселенческую структуру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(здесь происходит деление на городских и деревенских жителей, жителей Сибири или Италии и т.д.).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Профессия и образование составляют собственно профессиональную и образовательную стр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уктуры (врачи и экономисты, люди с высшим и средним образованием, студенты и школьники).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Социальное происхождение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(из рабочих, из служащих и т.д.)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социальное положение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(служащий, крестьянин, дворянин и др.)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определяют сословно-классовую структуру;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сюда же относят касты, сословия, классы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9" y="642918"/>
            <a:ext cx="7210452" cy="5831034"/>
          </a:xfrm>
        </p:spPr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С5.  Какой смысл вкладывают обществоведы в понятие «экономическая сфера»? Используя знания обществоведческого курса, составьте два предложения, содержащих информацию об экономической сфере.</a:t>
            </a:r>
            <a:endParaRPr lang="ru-RU" b="1" dirty="0">
              <a:solidFill>
                <a:schemeClr val="accent1"/>
              </a:solidFill>
            </a:endParaRPr>
          </a:p>
        </p:txBody>
      </p:sp>
      <p:pic>
        <p:nvPicPr>
          <p:cNvPr id="13313" name="Picture 1" descr="C:\Documents and Settings\User\Мои документы\Мои рисунки\iCAMTM1X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571876"/>
            <a:ext cx="2836552" cy="26432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3315" name="Picture 3" descr="http://im2-tub-ru.yandex.net/i?id=258226612-0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3571876"/>
            <a:ext cx="3224235" cy="257176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357166"/>
            <a:ext cx="7067576" cy="61167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Экономическая сфера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— область производства, обмена, распределения, потребления товаров и услуг. Для того чтобы произвести нечто, необходимы люди, инструменты, станки, материалы и т.д. -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производительные силы.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процессе производства, а затем обмена, распределения, потребления люди вступают в разнообразные отношения друг с другом и с товаром -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производственные отношения.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Производственные отношения и производительные силы в совокупности составляют экономическую сферу жизни общества: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производительные силы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— люди (рабочая сила), орудия труда, предметы труда;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производственные отношения -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производство, распределение, потребление, обмен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428604"/>
            <a:ext cx="7281891" cy="604534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С5.  Какой смысл вкладывают обществоведы в понятие «политическая сфера»? Используя знания обществоведческого курса, составьте два предложения, содержащих информацию о политической сфере.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Documents and Settings\User\Мои документы\Мои рисунки\iCAUZ9YI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071810"/>
            <a:ext cx="5000660" cy="3000396"/>
          </a:xfrm>
          <a:prstGeom prst="roundRect">
            <a:avLst>
              <a:gd name="adj" fmla="val 16667"/>
            </a:avLst>
          </a:prstGeom>
          <a:ln>
            <a:solidFill>
              <a:schemeClr val="accent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571480"/>
            <a:ext cx="7353328" cy="59024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Политическая сфера</a:t>
            </a:r>
            <a:r>
              <a:rPr lang="ru-RU" sz="2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— это отношения людей, связанные прежде всего с властью, которые обеспечивают совместную безопасность.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Элементы политической сферы можно представить таким образом: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политические организации и институты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— социальные группы, революционные движения, парламентаризм, партии, гражданство, президентство и т.д.;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политические нормы -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политические, правовые и моральные нормы, обычаи и традиции;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политические коммуникации -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отношения, связи и формы взаимодействия между участниками политического процесса, а также между политической системой в целом и обществом;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политическая культура и идеология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— политические идеи, идеология, политическая культура, политическая психология.</a:t>
            </a:r>
          </a:p>
          <a:p>
            <a:pPr>
              <a:buNone/>
            </a:pP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1" y="285729"/>
            <a:ext cx="7901015" cy="6188224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С5.  Какой смысл вкладывают обществоведы в понятие «духовная  сфера»? Используя знания обществоведческого курса, составьте два предложения, содержащих информацию о духовной сфере.</a:t>
            </a:r>
          </a:p>
        </p:txBody>
      </p:sp>
      <p:pic>
        <p:nvPicPr>
          <p:cNvPr id="1026" name="Picture 2" descr="C:\Documents and Settings\User\Мои документы\Мои рисунки\iCASHJ7S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5297" y="2643182"/>
            <a:ext cx="2986505" cy="214314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27" name="Picture 3" descr="C:\Documents and Settings\User\Мои документы\Мои рисунки\iCA554GP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786190"/>
            <a:ext cx="3286148" cy="21907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1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Духовная сфера</a:t>
            </a:r>
            <a:r>
              <a:rPr lang="ru-RU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это область идеальных, нематериальных образований, включающих в себя идеи, ценности религии, искусства, морали и т.д.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Структура духовной сферы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жизни общества в наиболее общих чертах такова: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 tooltip="Религия"/>
              </a:rPr>
              <a:t>религия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форма мировоззрения, основанная на вере в сверхъестественные силы;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 tooltip="Мораль"/>
              </a:rPr>
              <a:t>мораль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система нравственных норм, идеалов, оценок, поступков;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 tooltip="Искусство"/>
              </a:rPr>
              <a:t>искусство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художественное освоение мира;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5" tooltip="Наука"/>
              </a:rPr>
              <a:t>наука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система знаний о закономерностях существования и развития мира;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6" tooltip="Право"/>
              </a:rPr>
              <a:t>право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совокупность норм, поддерживаемых государством;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7" tooltip="Образование"/>
              </a:rPr>
              <a:t>образование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целенаправленный процесс воспитания и обучения.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Общество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это обособившаяся от природы, но тесно с ней связанная часть материального мира, которая включает в себя  способы взаимодействия и формы объединения людей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im7-tub-ru.yandex.net/i?id=96925832-6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21080" y="3143248"/>
            <a:ext cx="2636541" cy="2786082"/>
          </a:xfrm>
          <a:prstGeom prst="ellipse">
            <a:avLst/>
          </a:prstGeom>
          <a:ln w="63500" cap="rnd">
            <a:solidFill>
              <a:srgbClr val="FFC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052" name="Picture 4" descr="http://im1-tub-ru.yandex.net/i?id=19472961-14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1" y="3000372"/>
            <a:ext cx="2880365" cy="2786082"/>
          </a:xfrm>
          <a:prstGeom prst="ellipse">
            <a:avLst/>
          </a:prstGeom>
          <a:ln w="63500" cap="rnd">
            <a:solidFill>
              <a:srgbClr val="FFC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Если материальная жизнь человека связана с удовлетворением конкретных </a:t>
            </a:r>
            <a:r>
              <a:rPr lang="ru-RU" i="1" dirty="0" smtClean="0"/>
              <a:t>повседневных </a:t>
            </a:r>
            <a:r>
              <a:rPr lang="ru-RU" i="1" dirty="0" smtClean="0">
                <a:hlinkClick r:id="rId2" tooltip="Потребности человека"/>
              </a:rPr>
              <a:t>потребностей</a:t>
            </a:r>
            <a:r>
              <a:rPr lang="ru-RU" i="1" dirty="0" smtClean="0"/>
              <a:t> </a:t>
            </a:r>
            <a:r>
              <a:rPr lang="ru-RU" dirty="0" smtClean="0"/>
              <a:t>(в пище, одежде, питье и т.д.). то на что направлена духовная сфера жизни человека?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1" y="428604"/>
            <a:ext cx="7496204" cy="618822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Духовная сфера жизни человека направлена на удовлетворение потребностей в развитии мировоззрения, самореализации, самообразования, самовоспитания, разнообразных духовных качеств.</a:t>
            </a:r>
            <a:endParaRPr lang="ru-RU" dirty="0"/>
          </a:p>
        </p:txBody>
      </p:sp>
      <p:pic>
        <p:nvPicPr>
          <p:cNvPr id="8194" name="Picture 2" descr="http://im5-tub-ru.yandex.net/i?id=10384475-3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2048" y="2714620"/>
            <a:ext cx="3407043" cy="2857520"/>
          </a:xfrm>
          <a:prstGeom prst="rect">
            <a:avLst/>
          </a:prstGeom>
          <a:noFill/>
        </p:spPr>
      </p:pic>
      <p:pic>
        <p:nvPicPr>
          <p:cNvPr id="8195" name="Picture 3" descr="C:\Documents and Settings\User\Мои документы\Мои рисунки\iCAE0M0C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8297" y="2643182"/>
            <a:ext cx="3963485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Взаимосвязь сфер</a:t>
            </a:r>
            <a:br>
              <a:rPr lang="ru-RU" b="1" dirty="0" smtClean="0"/>
            </a:br>
            <a:r>
              <a:rPr lang="ru-RU" b="1" dirty="0" smtClean="0"/>
              <a:t> общественной жизни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Сферы общественной жизни тесно взаимосвязаны. В истории наук об </a:t>
            </a:r>
            <a:r>
              <a:rPr lang="ru-RU" dirty="0" smtClean="0">
                <a:hlinkClick r:id="rId2" tooltip="Общество"/>
              </a:rPr>
              <a:t>обществе</a:t>
            </a:r>
            <a:r>
              <a:rPr lang="ru-RU" dirty="0" smtClean="0"/>
              <a:t> были попытки выделить какую-либо сферу жизни как определяющую по отношению к другим. Так, в Средние века господствовало представление об особой значимости религиозности как части духовной сферы жизни общества. В Новое время и эпоху Просвещения акцентировалась роль нравственности и научного знания. Ряд концепций ведущую роль отводят государству и праву. Марксизм утверждает определяющую роль экономических отношений.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1" y="571480"/>
            <a:ext cx="6996139" cy="5902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В рамках реальных общественных явлений сочетаются элементы всех сфер. Например, характер экономических отношений может влиять на строение социальной структуры. Место в социальной иерархии формирует определенные политические взгляды, открывает соответствующий доступ к образованию и другим духовным ценностям. Сами экономические отношения определяются правовой системой страны, которая очень часто формируется на основе </a:t>
            </a:r>
            <a:r>
              <a:rPr lang="ru-RU" dirty="0" smtClean="0">
                <a:hlinkClick r:id="rId2" tooltip="Духовная культура"/>
              </a:rPr>
              <a:t>духовной культуры</a:t>
            </a:r>
            <a:r>
              <a:rPr lang="ru-RU" dirty="0" smtClean="0"/>
              <a:t> народа, его традиций в области религии и морали</a:t>
            </a:r>
            <a:r>
              <a:rPr lang="ru-RU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7" y="285728"/>
            <a:ext cx="7572404" cy="113032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В3. </a:t>
            </a: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Установите соответствия</a:t>
            </a:r>
            <a:endParaRPr lang="ru-RU" b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А) парламент</a:t>
            </a:r>
          </a:p>
          <a:p>
            <a:pPr>
              <a:buNone/>
            </a:pPr>
            <a:r>
              <a:rPr lang="ru-RU" dirty="0" smtClean="0"/>
              <a:t>Б система здравоохранения</a:t>
            </a:r>
          </a:p>
          <a:p>
            <a:pPr>
              <a:buNone/>
            </a:pPr>
            <a:r>
              <a:rPr lang="ru-RU" dirty="0" smtClean="0"/>
              <a:t>В) общественные организации</a:t>
            </a:r>
          </a:p>
          <a:p>
            <a:pPr>
              <a:buNone/>
            </a:pPr>
            <a:r>
              <a:rPr lang="ru-RU" dirty="0" smtClean="0"/>
              <a:t>Г) правительство</a:t>
            </a:r>
          </a:p>
          <a:p>
            <a:pPr>
              <a:buNone/>
            </a:pPr>
            <a:r>
              <a:rPr lang="ru-RU" dirty="0" smtClean="0"/>
              <a:t>Д) коммунальные службы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1) социальная сфера</a:t>
            </a:r>
          </a:p>
          <a:p>
            <a:pPr>
              <a:buNone/>
            </a:pPr>
            <a:r>
              <a:rPr lang="ru-RU" dirty="0" smtClean="0"/>
              <a:t> 2)политическая сфера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Учреждения, организации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Сферы жизни общества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Lucida Sans Unicode" pitchFamily="34" charset="0"/>
                <a:cs typeface="Lucida Sans Unicode" pitchFamily="34" charset="0"/>
              </a:rPr>
              <a:t>Домашнее задание.  Эссе.</a:t>
            </a:r>
            <a:endParaRPr lang="ru-RU" b="1" dirty="0">
              <a:solidFill>
                <a:schemeClr val="accent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«Без много человек может обойтись, только не без человека»</a:t>
            </a:r>
          </a:p>
          <a:p>
            <a:r>
              <a:rPr lang="ru-RU" dirty="0" smtClean="0"/>
              <a:t> (Л. Берне)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«Создаёт человека природа, но развивает и образует его общество»</a:t>
            </a:r>
          </a:p>
          <a:p>
            <a:pPr>
              <a:buNone/>
            </a:pPr>
            <a:r>
              <a:rPr lang="ru-RU" dirty="0" smtClean="0"/>
              <a:t>(В. Белинский)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428596" y="1571612"/>
            <a:ext cx="3657600" cy="658368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 1 вариант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2 вариант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1"/>
            <a:ext cx="7467600" cy="1143008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Что такое общество?</a:t>
            </a: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>(в узком смысле)</a:t>
            </a:r>
            <a:endParaRPr lang="ru-RU" dirty="0"/>
          </a:p>
        </p:txBody>
      </p:sp>
      <p:pic>
        <p:nvPicPr>
          <p:cNvPr id="16386" name="Picture 2" descr="C:\Documents and Settings\User\Мои документы\Мои рисунки\25d825ac25d825a725d9258525d825b925d925872b25d825a725d9258825d9258425db258c25d92587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1" y="2357430"/>
            <a:ext cx="5166499" cy="3857652"/>
          </a:xfrm>
          <a:prstGeom prst="rect">
            <a:avLst/>
          </a:prstGeom>
          <a:ln>
            <a:solidFill>
              <a:srgbClr val="FFC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Общество в узком смысле - это</a:t>
            </a:r>
            <a:endParaRPr lang="ru-RU" sz="28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Круг людей, объединённых общностью цели (школьное общество, научное общество и </a:t>
            </a:r>
            <a:r>
              <a:rPr lang="ru-RU" dirty="0" err="1" smtClean="0"/>
              <a:t>т.д</a:t>
            </a:r>
            <a:r>
              <a:rPr lang="ru-RU" dirty="0" smtClean="0"/>
              <a:t>):</a:t>
            </a:r>
          </a:p>
          <a:p>
            <a:r>
              <a:rPr lang="ru-RU" dirty="0" smtClean="0"/>
              <a:t>Круг людей, объединённых общими интересами (спортивное общество, общество цветоводов, общество рыболовов и т.д.);</a:t>
            </a:r>
          </a:p>
          <a:p>
            <a:r>
              <a:rPr lang="ru-RU" dirty="0" smtClean="0"/>
              <a:t>Отдельное конкретное общество, страна, регион( английское общество, французское общество, российское общество и </a:t>
            </a:r>
            <a:r>
              <a:rPr lang="ru-RU" dirty="0" err="1" smtClean="0"/>
              <a:t>т.д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Исторический этап в развитии общества (первобытное, рабовладельческое, феодальное и </a:t>
            </a:r>
            <a:r>
              <a:rPr lang="ru-RU" dirty="0" err="1" smtClean="0"/>
              <a:t>т.п</a:t>
            </a:r>
            <a:r>
              <a:rPr lang="ru-RU" dirty="0" smtClean="0"/>
              <a:t>)</a:t>
            </a:r>
          </a:p>
          <a:p>
            <a:r>
              <a:rPr lang="ru-RU" dirty="0" smtClean="0"/>
              <a:t>Всё человечество в целом</a:t>
            </a:r>
          </a:p>
          <a:p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1" y="642919"/>
            <a:ext cx="7496204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Общество – это система: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динамическая</a:t>
            </a:r>
          </a:p>
          <a:p>
            <a:r>
              <a:rPr lang="ru-RU" dirty="0" smtClean="0"/>
              <a:t>саморазвивающаяся</a:t>
            </a:r>
          </a:p>
          <a:p>
            <a:r>
              <a:rPr lang="ru-RU" dirty="0" smtClean="0"/>
              <a:t>сложноорганизованная</a:t>
            </a:r>
          </a:p>
          <a:p>
            <a:r>
              <a:rPr lang="ru-RU" dirty="0" smtClean="0"/>
              <a:t>открытая</a:t>
            </a:r>
          </a:p>
          <a:p>
            <a:r>
              <a:rPr lang="ru-RU" dirty="0" smtClean="0"/>
              <a:t>незавершённая </a:t>
            </a:r>
          </a:p>
          <a:p>
            <a:r>
              <a:rPr lang="ru-RU" dirty="0" smtClean="0"/>
              <a:t>имеющая альтернативные  пути развития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Главным действующим лицом в выборе вариантов развития  является человек.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Задание А1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Выберите правильный ответ.</a:t>
            </a:r>
          </a:p>
          <a:p>
            <a:pPr algn="just">
              <a:buNone/>
            </a:pPr>
            <a:r>
              <a:rPr lang="ru-RU" dirty="0" smtClean="0"/>
              <a:t>Какой из признаков характеризует общество </a:t>
            </a:r>
            <a:r>
              <a:rPr lang="ru-RU" b="1" dirty="0" smtClean="0"/>
              <a:t>как систему:</a:t>
            </a:r>
          </a:p>
          <a:p>
            <a:pPr marL="1097280" lvl="2" indent="-457200" algn="just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постоянное развитие</a:t>
            </a:r>
          </a:p>
          <a:p>
            <a:pPr marL="1097280" lvl="2" indent="-457200" algn="just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часть материального мира</a:t>
            </a:r>
          </a:p>
          <a:p>
            <a:pPr marL="1097280" lvl="2" indent="-457200" algn="just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обособление от природы</a:t>
            </a:r>
          </a:p>
          <a:p>
            <a:pPr marL="1097280" lvl="2" indent="-457200" algn="just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способы взаимодействия людей</a:t>
            </a:r>
          </a:p>
          <a:p>
            <a:pPr marL="1097280" lvl="2" indent="-457200" algn="just">
              <a:buAutoNum type="arabicParenR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Правильный ответ: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4) способы взаимодействия людей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Задание А1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Выберите правильный ответ.</a:t>
            </a:r>
          </a:p>
          <a:p>
            <a:pPr algn="just">
              <a:buNone/>
            </a:pPr>
            <a:r>
              <a:rPr lang="ru-RU" dirty="0" smtClean="0"/>
              <a:t>Какой из признаков характеризует общество </a:t>
            </a:r>
            <a:r>
              <a:rPr lang="ru-RU" b="1" dirty="0" smtClean="0"/>
              <a:t>как динамическую систему:</a:t>
            </a:r>
          </a:p>
          <a:p>
            <a:pPr marL="1097280" lvl="2" indent="-457200" algn="just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постоянное развитие</a:t>
            </a:r>
          </a:p>
          <a:p>
            <a:pPr marL="1097280" lvl="2" indent="-457200" algn="just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часть материального мира</a:t>
            </a:r>
          </a:p>
          <a:p>
            <a:pPr marL="1097280" lvl="2" indent="-457200" algn="just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обособление от природы</a:t>
            </a:r>
          </a:p>
          <a:p>
            <a:pPr marL="1097280" lvl="2" indent="-457200" algn="just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способы взаимодействия людей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221</TotalTime>
  <Words>1277</Words>
  <Application>Microsoft Office PowerPoint</Application>
  <PresentationFormat>Экран (4:3)</PresentationFormat>
  <Paragraphs>115</Paragraphs>
  <Slides>35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Эркер</vt:lpstr>
      <vt:lpstr>Общество. Общественные отношения.  Основные сферы жизни общества</vt:lpstr>
      <vt:lpstr>Что такое общество? (в широком смысле)</vt:lpstr>
      <vt:lpstr>Презентация PowerPoint</vt:lpstr>
      <vt:lpstr>Что такое общество? (в узком смысле)</vt:lpstr>
      <vt:lpstr>Общество в узком смысле - это</vt:lpstr>
      <vt:lpstr>  Общество – это система: </vt:lpstr>
      <vt:lpstr>Задание А1</vt:lpstr>
      <vt:lpstr>Правильный ответ: </vt:lpstr>
      <vt:lpstr>Задание А1</vt:lpstr>
      <vt:lpstr>Правильный ответ:</vt:lpstr>
      <vt:lpstr>Дайте определение общественным отношениям</vt:lpstr>
      <vt:lpstr>Общественные отношения – многообразные  формы взаимодействия людей, а также связи, возникающие между различными социальными группами (или внутри них)</vt:lpstr>
      <vt:lpstr>Назовите основные сферы (подсистемы) жизни общества? Что служит основанием для их разграничения?</vt:lpstr>
      <vt:lpstr>Основные сферы общества</vt:lpstr>
      <vt:lpstr> Как вы думаете, правильно ли отображено положение человека в обществе?</vt:lpstr>
      <vt:lpstr>Презентация PowerPoint</vt:lpstr>
      <vt:lpstr>Что представляют собой сферы общественной жизни?</vt:lpstr>
      <vt:lpstr>Презентация PowerPoint</vt:lpstr>
      <vt:lpstr>Что включает в себя  социальная сфера?</vt:lpstr>
      <vt:lpstr>Презентация PowerPoint</vt:lpstr>
      <vt:lpstr>На примере анкеты охарактеризуйте положение гражданина № в социуме?</vt:lpstr>
      <vt:lpstr>Что определяют основные параметры анкеты?  Что можно исследовать на её примере?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Духовная сфера — это область идеальных, нематериальных образований, включающих в себя идеи, ценности религии, искусства, морали и т.д.</vt:lpstr>
      <vt:lpstr>Презентация PowerPoint</vt:lpstr>
      <vt:lpstr>Презентация PowerPoint</vt:lpstr>
      <vt:lpstr>Взаимосвязь сфер  общественной жизни</vt:lpstr>
      <vt:lpstr>Презентация PowerPoint</vt:lpstr>
      <vt:lpstr>В3. Установите соответствия</vt:lpstr>
      <vt:lpstr>Домашнее задание.  Эссе.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30</cp:revision>
  <dcterms:modified xsi:type="dcterms:W3CDTF">2015-10-27T17:46:17Z</dcterms:modified>
</cp:coreProperties>
</file>