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581400" y="685800"/>
            <a:ext cx="5561013" cy="33528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181600" y="4038600"/>
            <a:ext cx="3960813" cy="1752600"/>
          </a:xfrm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fld id="{58148053-EC5F-4597-A32B-9961E7FE02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75BAA-3BCE-4767-962F-2E30531CA3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00900" y="5334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1600" y="5334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FF826-DC91-47E2-B517-89B3401B50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611BA-E999-4CD7-92B8-710ACFB425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115BB-66C8-453E-8F01-35906A12BD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A2907-7074-4557-BA3E-60301FC2BC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A5F97-1BE8-4629-96F2-278EE4CBF7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C50E9-B153-4453-B811-33BB1544D7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6A5A3-698B-42D8-B669-81E84799D5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37941-4862-4F4D-86FA-4E67834016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A22A7-C960-4639-AAC1-28E37228ED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573213" cy="6858000"/>
            <a:chOff x="0" y="0"/>
            <a:chExt cx="991" cy="432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799" y="1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052" name="Picture 4"/>
            <p:cNvPicPr>
              <a:picLocks noChangeArrowheads="1"/>
            </p:cNvPicPr>
            <p:nvPr/>
          </p:nvPicPr>
          <p:blipFill>
            <a:blip r:embed="rId13"/>
            <a:srcRect l="8099"/>
            <a:stretch>
              <a:fillRect/>
            </a:stretch>
          </p:blipFill>
          <p:spPr bwMode="auto">
            <a:xfrm>
              <a:off x="0" y="0"/>
              <a:ext cx="794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CF2E955B-6751-4613-9F54-D93CF8152F05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u.wikipedia.org/wiki/%D0%98%D0%B7%D0%BE%D0%B1%D1%80%D0%B0%D0%B6%D0%B5%D0%BD%D0%B8%D0%B5:NevskyPapalLegates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98%D0%B7%D0%BE%D0%B1%D1%80%D0%B0%D0%B6%D0%B5%D0%BD%D0%B8%D0%B5:Alexander_Nevsky_194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98%D0%B7%D0%BE%D0%B1%D1%80%D0%B0%D0%B6%D0%B5%D0%BD%D0%B8%D0%B5:AlexanderNevskyTitul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u.wikipedia.org/wiki/%D0%98%D0%B7%D0%BE%D0%B1%D1%80%D0%B0%D0%B6%D0%B5%D0%BD%D0%B8%D0%B5:Rus-1240-nevski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36096" y="116632"/>
            <a:ext cx="3781622" cy="7488832"/>
          </a:xfrm>
        </p:spPr>
        <p:txBody>
          <a:bodyPr/>
          <a:lstStyle/>
          <a:p>
            <a:r>
              <a:rPr lang="ru-RU" b="1" dirty="0" smtClean="0"/>
              <a:t>Александр Ярославович Невский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b="1" dirty="0" smtClean="0"/>
              <a:t>Выполняла</a:t>
            </a:r>
            <a:br>
              <a:rPr lang="ru-RU" sz="2800" b="1" dirty="0" smtClean="0"/>
            </a:br>
            <a:r>
              <a:rPr lang="ru-RU" sz="2800" b="1" dirty="0" smtClean="0"/>
              <a:t>ученица</a:t>
            </a:r>
            <a:br>
              <a:rPr lang="ru-RU" sz="2800" b="1" dirty="0" smtClean="0"/>
            </a:br>
            <a:r>
              <a:rPr lang="ru-RU" sz="2800" b="1" dirty="0" smtClean="0"/>
              <a:t>5в класса</a:t>
            </a:r>
            <a:br>
              <a:rPr lang="ru-RU" sz="2800" b="1" dirty="0" smtClean="0"/>
            </a:br>
            <a:r>
              <a:rPr lang="ru-RU" sz="2800" b="1" dirty="0" err="1" smtClean="0"/>
              <a:t>Пайкова</a:t>
            </a:r>
            <a:r>
              <a:rPr lang="ru-RU" sz="2800" b="1" dirty="0" smtClean="0"/>
              <a:t> Дарья</a:t>
            </a:r>
            <a:endParaRPr lang="ru-RU" sz="2800" b="1" dirty="0"/>
          </a:p>
        </p:txBody>
      </p:sp>
      <p:pic>
        <p:nvPicPr>
          <p:cNvPr id="8" name="Рисунок 7" descr="nevski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6314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0"/>
            <a:ext cx="5292725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chemeClr val="bg2"/>
                </a:solidFill>
              </a:rPr>
              <a:t>В 1256 году на </a:t>
            </a:r>
            <a:r>
              <a:rPr lang="ru-RU" dirty="0" err="1">
                <a:solidFill>
                  <a:schemeClr val="bg2"/>
                </a:solidFill>
              </a:rPr>
              <a:t>Нарову</a:t>
            </a:r>
            <a:r>
              <a:rPr lang="ru-RU" dirty="0">
                <a:solidFill>
                  <a:schemeClr val="bg2"/>
                </a:solidFill>
              </a:rPr>
              <a:t> пришли шведы, </a:t>
            </a:r>
            <a:r>
              <a:rPr lang="ru-RU" dirty="0" err="1">
                <a:solidFill>
                  <a:schemeClr val="bg2"/>
                </a:solidFill>
              </a:rPr>
              <a:t>Емь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Сумь</a:t>
            </a:r>
            <a:r>
              <a:rPr lang="ru-RU" dirty="0">
                <a:solidFill>
                  <a:schemeClr val="bg2"/>
                </a:solidFill>
              </a:rPr>
              <a:t> и начали ставить город. Новгородцы просили помощи у Александра, который и ходил, с суздальскими и новгородскими полками, на </a:t>
            </a:r>
            <a:r>
              <a:rPr lang="ru-RU" dirty="0" err="1">
                <a:solidFill>
                  <a:schemeClr val="bg2"/>
                </a:solidFill>
              </a:rPr>
              <a:t>Емь</a:t>
            </a:r>
            <a:r>
              <a:rPr lang="ru-RU" dirty="0">
                <a:solidFill>
                  <a:schemeClr val="bg2"/>
                </a:solidFill>
              </a:rPr>
              <a:t>, воевал поморье и много вреда учинил неприятельской стране. Возвратившись из похода, он оставил князем за себя в Новгороде сына Василия, а сам уехал во Владимир.</a:t>
            </a:r>
          </a:p>
        </p:txBody>
      </p:sp>
      <p:pic>
        <p:nvPicPr>
          <p:cNvPr id="16388" name="Picture 4" descr="180px-NevskyPapalLegates">
            <a:hlinkClick r:id="rId2" tooltip="&quot;Генрих Семирадский. «Князь Александр Невский принимает папских легатов». 1876.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0713"/>
            <a:ext cx="40703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bg2"/>
                </a:solidFill>
              </a:rPr>
              <a:t>Политика по отношению к Золотой Орде</a:t>
            </a:r>
            <a:br>
              <a:rPr lang="ru-RU" sz="4000" b="1" dirty="0">
                <a:solidFill>
                  <a:schemeClr val="bg2"/>
                </a:solidFill>
              </a:rPr>
            </a:b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7412" name="Picture 4" descr="300px-Alexander_Nevsky_1942">
            <a:hlinkClick r:id="rId2" tooltip="&quot;«Александр Невский». 1942Николай Константинович РерихГосударственный музей Востока (временно)&quot;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8175" y="1844675"/>
            <a:ext cx="6124575" cy="3571875"/>
          </a:xfrm>
          <a:noFill/>
          <a:ln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9697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bg2"/>
                </a:solidFill>
              </a:rPr>
              <a:t>После смерти отца, в 1247 году Александр поехал в Орду к хану Батыю. Оттуда вместе с ранее прибывшим братом </a:t>
            </a:r>
            <a:r>
              <a:rPr lang="ru-RU" sz="2800" dirty="0" err="1">
                <a:solidFill>
                  <a:schemeClr val="bg2"/>
                </a:solidFill>
              </a:rPr>
              <a:t>Андрем</a:t>
            </a:r>
            <a:r>
              <a:rPr lang="ru-RU" sz="2800" dirty="0">
                <a:solidFill>
                  <a:schemeClr val="bg2"/>
                </a:solidFill>
              </a:rPr>
              <a:t> он был отправлен к великому хану в Монголию. Два года потребовалось им на это путешествие. В их отсутствие брат их, Михаил </a:t>
            </a:r>
            <a:r>
              <a:rPr lang="ru-RU" sz="2800" dirty="0" err="1">
                <a:solidFill>
                  <a:schemeClr val="bg2"/>
                </a:solidFill>
              </a:rPr>
              <a:t>Хороборит</a:t>
            </a:r>
            <a:r>
              <a:rPr lang="ru-RU" sz="2800" dirty="0">
                <a:solidFill>
                  <a:schemeClr val="bg2"/>
                </a:solidFill>
              </a:rPr>
              <a:t> Московский, отнял у дяди Святослава Всеволодовича владимирское великое княжение в 1248 году, но в том же году погиб в походе на Литву в битве на реке </a:t>
            </a:r>
            <a:r>
              <a:rPr lang="ru-RU" sz="2800" dirty="0" err="1">
                <a:solidFill>
                  <a:schemeClr val="bg2"/>
                </a:solidFill>
              </a:rPr>
              <a:t>Протве</a:t>
            </a:r>
            <a:r>
              <a:rPr lang="ru-RU" sz="2800" dirty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0"/>
            <a:ext cx="7772400" cy="6597650"/>
          </a:xfrm>
        </p:spPr>
        <p:txBody>
          <a:bodyPr/>
          <a:lstStyle/>
          <a:p>
            <a:r>
              <a:rPr lang="ru-RU" sz="2800" dirty="0">
                <a:solidFill>
                  <a:schemeClr val="bg2"/>
                </a:solidFill>
              </a:rPr>
              <a:t>По смерти Святослава Александр и Андрей явились старейшими в роде, кроме Владимира </a:t>
            </a:r>
            <a:r>
              <a:rPr lang="ru-RU" sz="2800" dirty="0" err="1">
                <a:solidFill>
                  <a:schemeClr val="bg2"/>
                </a:solidFill>
              </a:rPr>
              <a:t>Углицкого</a:t>
            </a:r>
            <a:r>
              <a:rPr lang="ru-RU" sz="2800" dirty="0">
                <a:solidFill>
                  <a:schemeClr val="bg2"/>
                </a:solidFill>
              </a:rPr>
              <a:t>, умершего в 1249 году. Будучи сильнее Владимира, Ярославичи могли соперничать только друг с другом. И летописец отмечает, что у них была </a:t>
            </a:r>
            <a:r>
              <a:rPr lang="ru-RU" sz="2800" i="1" dirty="0">
                <a:solidFill>
                  <a:schemeClr val="bg2"/>
                </a:solidFill>
              </a:rPr>
              <a:t>«пря </a:t>
            </a:r>
            <a:r>
              <a:rPr lang="ru-RU" sz="2800" i="1" dirty="0" err="1">
                <a:solidFill>
                  <a:schemeClr val="bg2"/>
                </a:solidFill>
              </a:rPr>
              <a:t>велия</a:t>
            </a:r>
            <a:r>
              <a:rPr lang="ru-RU" sz="2800" i="1" dirty="0">
                <a:solidFill>
                  <a:schemeClr val="bg2"/>
                </a:solidFill>
              </a:rPr>
              <a:t> о великом княжении»</a:t>
            </a:r>
            <a:r>
              <a:rPr lang="ru-RU" sz="2800" dirty="0">
                <a:solidFill>
                  <a:schemeClr val="bg2"/>
                </a:solidFill>
              </a:rPr>
              <a:t>. В итоге власть над русскими землями была разделена. Андрей получил Владимир, а Александр — Киев. Современные историки расходятся в оценке того, кому из братьев принадлежало формальное старшинство. Киев после татарского разорения потерял всякое значение; поэтому Александр в него не поехал, а поселился в Новгороде 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0"/>
            <a:ext cx="4824412" cy="6913563"/>
          </a:xfrm>
        </p:spPr>
        <p:txBody>
          <a:bodyPr/>
          <a:lstStyle/>
          <a:p>
            <a:r>
              <a:rPr lang="ru-RU" sz="2600" dirty="0">
                <a:solidFill>
                  <a:schemeClr val="bg2"/>
                </a:solidFill>
              </a:rPr>
              <a:t>В 1252 году против Андрея были двинуты татарские полчища под предводительством царевича </a:t>
            </a:r>
            <a:r>
              <a:rPr lang="ru-RU" sz="2600" dirty="0" err="1">
                <a:solidFill>
                  <a:schemeClr val="bg2"/>
                </a:solidFill>
              </a:rPr>
              <a:t>Неврюя</a:t>
            </a:r>
            <a:r>
              <a:rPr lang="ru-RU" sz="2600" dirty="0">
                <a:solidFill>
                  <a:schemeClr val="bg2"/>
                </a:solidFill>
              </a:rPr>
              <a:t>. Андрей, в союзе с братом, Ярославом Тверским, выступил против татар, но был разбит и через Новгород бежал в Швецию. Это была первая попытка открытого противодействия монголо-татарам в Северо-Восточной Руси, и она закончилась неудачей. После бегства Андрея великое княжение владимирское, по воле хана, перешло к Александру.</a:t>
            </a:r>
          </a:p>
        </p:txBody>
      </p:sp>
      <p:pic>
        <p:nvPicPr>
          <p:cNvPr id="20484" name="Picture 4" descr="aleksandr_nevskiy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5475" y="1484313"/>
            <a:ext cx="3438525" cy="422116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0"/>
            <a:ext cx="5724525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100" dirty="0">
                <a:solidFill>
                  <a:schemeClr val="bg2"/>
                </a:solidFill>
              </a:rPr>
              <a:t>В 1255 году новгородцы изгнали от себя старшего сына Александра Василия и призвали Ярослава Ярославича Тверского. Невский же силою заставил их снова принять Василия и неугодного ему посадника </a:t>
            </a:r>
            <a:r>
              <a:rPr lang="ru-RU" sz="2100" dirty="0" err="1">
                <a:solidFill>
                  <a:schemeClr val="bg2"/>
                </a:solidFill>
              </a:rPr>
              <a:t>Анания</a:t>
            </a:r>
            <a:r>
              <a:rPr lang="ru-RU" sz="2100" dirty="0">
                <a:solidFill>
                  <a:schemeClr val="bg2"/>
                </a:solidFill>
              </a:rPr>
              <a:t>, поборника новгородской вольности, заменил услужливым </a:t>
            </a:r>
            <a:r>
              <a:rPr lang="ru-RU" sz="2100" dirty="0" err="1">
                <a:solidFill>
                  <a:schemeClr val="bg2"/>
                </a:solidFill>
              </a:rPr>
              <a:t>Михалкой</a:t>
            </a:r>
            <a:r>
              <a:rPr lang="ru-RU" sz="2100" dirty="0">
                <a:solidFill>
                  <a:schemeClr val="bg2"/>
                </a:solidFill>
              </a:rPr>
              <a:t> Степановичем. В 1257 году в Новгороде произошли волнения вследствие требования ханом поголовной переписи и дани с непокорённой им Новгородской земли, как с земель покорённых — Суздальской, Муромской и Рязанской. Большие люди, с посадником </a:t>
            </a:r>
            <a:r>
              <a:rPr lang="ru-RU" sz="2100" dirty="0" err="1">
                <a:solidFill>
                  <a:schemeClr val="bg2"/>
                </a:solidFill>
              </a:rPr>
              <a:t>Михалкой</a:t>
            </a:r>
            <a:r>
              <a:rPr lang="ru-RU" sz="2100" dirty="0">
                <a:solidFill>
                  <a:schemeClr val="bg2"/>
                </a:solidFill>
              </a:rPr>
              <a:t>, уговаривали новгородцев покориться воле хана, но меньшие и слышать о том не хотели. </a:t>
            </a:r>
            <a:r>
              <a:rPr lang="ru-RU" sz="2100" dirty="0" err="1">
                <a:solidFill>
                  <a:schemeClr val="bg2"/>
                </a:solidFill>
              </a:rPr>
              <a:t>Михалко</a:t>
            </a:r>
            <a:r>
              <a:rPr lang="ru-RU" sz="2100" dirty="0">
                <a:solidFill>
                  <a:schemeClr val="bg2"/>
                </a:solidFill>
              </a:rPr>
              <a:t> был убит. Князь Василий, разделяя чувства меньших, но не желая ссориться с отцом, ушёл в Псков. В Новгород явился сам Александр Невский с татарскими послами, выгнал сына в </a:t>
            </a:r>
            <a:r>
              <a:rPr lang="ru-RU" sz="2100" i="1" dirty="0">
                <a:solidFill>
                  <a:schemeClr val="bg2"/>
                </a:solidFill>
              </a:rPr>
              <a:t>«Низ»</a:t>
            </a:r>
            <a:r>
              <a:rPr lang="ru-RU" sz="2100" dirty="0">
                <a:solidFill>
                  <a:schemeClr val="bg2"/>
                </a:solidFill>
              </a:rPr>
              <a:t>, то есть Суздальскую землю, советчиков его схватил и наказал (</a:t>
            </a:r>
            <a:r>
              <a:rPr lang="ru-RU" sz="2100" i="1" dirty="0">
                <a:solidFill>
                  <a:schemeClr val="bg2"/>
                </a:solidFill>
              </a:rPr>
              <a:t>«</a:t>
            </a:r>
            <a:r>
              <a:rPr lang="ru-RU" sz="2100" i="1" dirty="0" err="1">
                <a:solidFill>
                  <a:schemeClr val="bg2"/>
                </a:solidFill>
              </a:rPr>
              <a:t>овому</a:t>
            </a:r>
            <a:r>
              <a:rPr lang="ru-RU" sz="2100" i="1" dirty="0">
                <a:solidFill>
                  <a:schemeClr val="bg2"/>
                </a:solidFill>
              </a:rPr>
              <a:t> носа </a:t>
            </a:r>
            <a:r>
              <a:rPr lang="ru-RU" sz="2100" i="1" dirty="0" err="1">
                <a:solidFill>
                  <a:schemeClr val="bg2"/>
                </a:solidFill>
              </a:rPr>
              <a:t>урезаша</a:t>
            </a:r>
            <a:r>
              <a:rPr lang="ru-RU" sz="2100" i="1" dirty="0">
                <a:solidFill>
                  <a:schemeClr val="bg2"/>
                </a:solidFill>
              </a:rPr>
              <a:t>, а иному очи </a:t>
            </a:r>
            <a:r>
              <a:rPr lang="ru-RU" sz="2100" i="1" dirty="0" err="1">
                <a:solidFill>
                  <a:schemeClr val="bg2"/>
                </a:solidFill>
              </a:rPr>
              <a:t>выимаша</a:t>
            </a:r>
            <a:r>
              <a:rPr lang="ru-RU" sz="2100" i="1" dirty="0">
                <a:solidFill>
                  <a:schemeClr val="bg2"/>
                </a:solidFill>
              </a:rPr>
              <a:t>»</a:t>
            </a:r>
            <a:r>
              <a:rPr lang="ru-RU" sz="2100" dirty="0">
                <a:solidFill>
                  <a:schemeClr val="bg2"/>
                </a:solidFill>
              </a:rPr>
              <a:t>) и посадил князем к ним второго своего сына, Дмитрия.</a:t>
            </a:r>
          </a:p>
        </p:txBody>
      </p:sp>
      <p:pic>
        <p:nvPicPr>
          <p:cNvPr id="21508" name="Picture 4" descr="nevsk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3717925" cy="54451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0"/>
            <a:ext cx="77724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>
                <a:solidFill>
                  <a:schemeClr val="bg2"/>
                </a:solidFill>
              </a:rPr>
              <a:t>В 1258 году Невский ездил в Орду «чтить» ханского наместника </a:t>
            </a:r>
            <a:r>
              <a:rPr lang="ru-RU" sz="2800" dirty="0" err="1">
                <a:solidFill>
                  <a:schemeClr val="bg2"/>
                </a:solidFill>
              </a:rPr>
              <a:t>Улавчия</a:t>
            </a:r>
            <a:r>
              <a:rPr lang="ru-RU" sz="2800" dirty="0">
                <a:solidFill>
                  <a:schemeClr val="bg2"/>
                </a:solidFill>
              </a:rPr>
              <a:t>, а в 1259 году, угрожая татарским погромом, добился от новгородцев согласия на перепись населения и на поголовную дань. Своей покорностью Александр спас русскую землю от разгрома даже и тогда, когда в 1262 году во Владимире, Суздале, Ростове, </a:t>
            </a:r>
            <a:r>
              <a:rPr lang="ru-RU" sz="2800" dirty="0" err="1">
                <a:solidFill>
                  <a:schemeClr val="bg2"/>
                </a:solidFill>
              </a:rPr>
              <a:t>Переяславле</a:t>
            </a:r>
            <a:r>
              <a:rPr lang="ru-RU" sz="2800" dirty="0">
                <a:solidFill>
                  <a:schemeClr val="bg2"/>
                </a:solidFill>
              </a:rPr>
              <a:t>, Ярославле и других городах были перебиты татарские откупщики дани.</a:t>
            </a:r>
          </a:p>
          <a:p>
            <a:pPr>
              <a:lnSpc>
                <a:spcPct val="80000"/>
              </a:lnSpc>
            </a:pPr>
            <a:r>
              <a:rPr lang="ru-RU" sz="2800" dirty="0" err="1">
                <a:solidFill>
                  <a:schemeClr val="bg2"/>
                </a:solidFill>
              </a:rPr>
              <a:t>Сарайский</a:t>
            </a:r>
            <a:r>
              <a:rPr lang="ru-RU" sz="2800" dirty="0">
                <a:solidFill>
                  <a:schemeClr val="bg2"/>
                </a:solidFill>
              </a:rPr>
              <a:t> хан </a:t>
            </a:r>
            <a:r>
              <a:rPr lang="ru-RU" sz="2800" dirty="0" err="1">
                <a:solidFill>
                  <a:schemeClr val="bg2"/>
                </a:solidFill>
              </a:rPr>
              <a:t>Берке</a:t>
            </a:r>
            <a:r>
              <a:rPr lang="ru-RU" sz="2800" dirty="0">
                <a:solidFill>
                  <a:schemeClr val="bg2"/>
                </a:solidFill>
              </a:rPr>
              <a:t> в 1262 г. потребовал произвести военный набор среди жителей Руси, поскольку возникла угроза его владениям со стороны иранского правителя </a:t>
            </a:r>
            <a:r>
              <a:rPr lang="ru-RU" sz="2800" dirty="0" err="1">
                <a:solidFill>
                  <a:schemeClr val="bg2"/>
                </a:solidFill>
              </a:rPr>
              <a:t>Хулагу</a:t>
            </a:r>
            <a:r>
              <a:rPr lang="ru-RU" sz="2800" dirty="0">
                <a:solidFill>
                  <a:schemeClr val="bg2"/>
                </a:solidFill>
              </a:rPr>
              <a:t>. Александр Невский отправился в Орду, чтобы попытаться отговорить хана от этого требования. Там Александр заболел. Уже будучи больным, он выехал на Русь.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0"/>
            <a:ext cx="8101012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300" dirty="0">
                <a:solidFill>
                  <a:schemeClr val="bg2"/>
                </a:solidFill>
              </a:rPr>
              <a:t>Приняв схиму под именем Алексия, он 14 ноября 1263 года скончался в Городце волжском. Митрополит Кирилл возвестил народу во Владимире о его смерти словами: </a:t>
            </a:r>
            <a:r>
              <a:rPr lang="ru-RU" sz="2300" i="1" dirty="0">
                <a:solidFill>
                  <a:schemeClr val="bg2"/>
                </a:solidFill>
              </a:rPr>
              <a:t>«Чада моя милая, разумейте, яко </a:t>
            </a:r>
            <a:r>
              <a:rPr lang="ru-RU" sz="2300" i="1" dirty="0" err="1">
                <a:solidFill>
                  <a:schemeClr val="bg2"/>
                </a:solidFill>
              </a:rPr>
              <a:t>заиде</a:t>
            </a:r>
            <a:r>
              <a:rPr lang="ru-RU" sz="2300" i="1" dirty="0">
                <a:solidFill>
                  <a:schemeClr val="bg2"/>
                </a:solidFill>
              </a:rPr>
              <a:t> солнце Русской земли»</a:t>
            </a:r>
            <a:r>
              <a:rPr lang="ru-RU" sz="2300" dirty="0">
                <a:solidFill>
                  <a:schemeClr val="bg2"/>
                </a:solidFill>
              </a:rPr>
              <a:t>, и все с плачем воскликнули: </a:t>
            </a:r>
            <a:r>
              <a:rPr lang="ru-RU" sz="2300" i="1" dirty="0">
                <a:solidFill>
                  <a:schemeClr val="bg2"/>
                </a:solidFill>
              </a:rPr>
              <a:t>«уже погибаем»</a:t>
            </a:r>
            <a:r>
              <a:rPr lang="ru-RU" sz="2300" dirty="0">
                <a:solidFill>
                  <a:schemeClr val="bg2"/>
                </a:solidFill>
              </a:rPr>
              <a:t>. </a:t>
            </a:r>
            <a:r>
              <a:rPr lang="ru-RU" sz="2300" i="1" dirty="0">
                <a:solidFill>
                  <a:schemeClr val="bg2"/>
                </a:solidFill>
              </a:rPr>
              <a:t>«Соблюдение Русской земли,</a:t>
            </a:r>
            <a:r>
              <a:rPr lang="ru-RU" sz="2300" dirty="0">
                <a:solidFill>
                  <a:schemeClr val="bg2"/>
                </a:solidFill>
              </a:rPr>
              <a:t> — говорит знаменитый историк Сергей Соловьёв, — </a:t>
            </a:r>
            <a:r>
              <a:rPr lang="ru-RU" sz="2300" i="1" dirty="0">
                <a:solidFill>
                  <a:schemeClr val="bg2"/>
                </a:solidFill>
              </a:rPr>
              <a:t>от беды на востоке, знаменитые подвиги за веру и землю на западе доставили Александру славную память на Руси и сделали его самым видным историческим лицом в древней истории от Мономаха до Донского»</a:t>
            </a:r>
            <a:r>
              <a:rPr lang="ru-RU" sz="2300" dirty="0">
                <a:solidFill>
                  <a:schemeClr val="bg2"/>
                </a:solidFill>
              </a:rPr>
              <a:t>. Александр сделался любимым князем духовенства. В дошедшем до нас летописном сказании о подвигах его говорится, что он </a:t>
            </a:r>
            <a:r>
              <a:rPr lang="ru-RU" sz="2300" i="1" dirty="0">
                <a:solidFill>
                  <a:schemeClr val="bg2"/>
                </a:solidFill>
              </a:rPr>
              <a:t>«Богом </a:t>
            </a:r>
            <a:r>
              <a:rPr lang="ru-RU" sz="2300" i="1" dirty="0" err="1">
                <a:solidFill>
                  <a:schemeClr val="bg2"/>
                </a:solidFill>
              </a:rPr>
              <a:t>рожен</a:t>
            </a:r>
            <a:r>
              <a:rPr lang="ru-RU" sz="2300" i="1" dirty="0">
                <a:solidFill>
                  <a:schemeClr val="bg2"/>
                </a:solidFill>
              </a:rPr>
              <a:t>»</a:t>
            </a:r>
            <a:r>
              <a:rPr lang="ru-RU" sz="2300" dirty="0">
                <a:solidFill>
                  <a:schemeClr val="bg2"/>
                </a:solidFill>
              </a:rPr>
              <a:t>. Побеждая везде, он никем не был побеждён. Рыцарь, пришедший с запада посмотреть Невского, рассказывал, что он прошёл много стран и народов, но нигде не видал такого </a:t>
            </a:r>
            <a:r>
              <a:rPr lang="ru-RU" sz="2300" i="1" dirty="0">
                <a:solidFill>
                  <a:schemeClr val="bg2"/>
                </a:solidFill>
              </a:rPr>
              <a:t>«ни в царях царя, ни в князьях князя»</a:t>
            </a:r>
            <a:r>
              <a:rPr lang="ru-RU" sz="2300" dirty="0">
                <a:solidFill>
                  <a:schemeClr val="bg2"/>
                </a:solidFill>
              </a:rPr>
              <a:t>. Такой же отзыв будто бы дал о нём и сам хан татарский, а женщины татарские его именем пугали детей.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solidFill>
                  <a:schemeClr val="bg2"/>
                </a:solidFill>
              </a:rPr>
              <a:t>Изначально похоронен </a:t>
            </a:r>
            <a:r>
              <a:rPr lang="ru-RU" sz="2300" dirty="0" err="1">
                <a:solidFill>
                  <a:schemeClr val="bg2"/>
                </a:solidFill>
              </a:rPr>
              <a:t>Алекcандр</a:t>
            </a:r>
            <a:r>
              <a:rPr lang="ru-RU" sz="2300" dirty="0">
                <a:solidFill>
                  <a:schemeClr val="bg2"/>
                </a:solidFill>
              </a:rPr>
              <a:t> Невский в Рождественском монастыре во Владимире. В 1724 году по приказу Петра I мощи Александра Невского торжественно перенесены в Александро-Невскую лавру в Санкт-Петербурге.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Семья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52513"/>
            <a:ext cx="7772400" cy="580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Супруга — Александра, дочь </a:t>
            </a:r>
            <a:r>
              <a:rPr lang="ru-RU" sz="2400" dirty="0" err="1">
                <a:solidFill>
                  <a:schemeClr val="bg2"/>
                </a:solidFill>
              </a:rPr>
              <a:t>Брячислава</a:t>
            </a:r>
            <a:r>
              <a:rPr lang="ru-RU" sz="2400" dirty="0">
                <a:solidFill>
                  <a:schemeClr val="bg2"/>
                </a:solidFill>
              </a:rPr>
              <a:t> Полоцкого.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Сыновья: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chemeClr val="bg2"/>
                </a:solidFill>
              </a:rPr>
              <a:t>Василий (до 1245—1271) — новгородский князь;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chemeClr val="bg2"/>
                </a:solidFill>
              </a:rPr>
              <a:t>Дмитрий (1250—1294) — Князь Новгородский (1260—1263), князь </a:t>
            </a:r>
            <a:r>
              <a:rPr lang="ru-RU" sz="2400" dirty="0" err="1">
                <a:solidFill>
                  <a:schemeClr val="bg2"/>
                </a:solidFill>
              </a:rPr>
              <a:t>переяславский</a:t>
            </a:r>
            <a:r>
              <a:rPr lang="ru-RU" sz="2400" dirty="0">
                <a:solidFill>
                  <a:schemeClr val="bg2"/>
                </a:solidFill>
              </a:rPr>
              <a:t>, великий князь владимирский в 1276—1281 и 1283—1293;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chemeClr val="bg2"/>
                </a:solidFill>
              </a:rPr>
              <a:t>Андрей (</a:t>
            </a:r>
            <a:r>
              <a:rPr lang="ru-RU" sz="2400" dirty="0" err="1">
                <a:solidFill>
                  <a:schemeClr val="bg2"/>
                </a:solidFill>
              </a:rPr>
              <a:t>ок</a:t>
            </a:r>
            <a:r>
              <a:rPr lang="ru-RU" sz="2400" dirty="0">
                <a:solidFill>
                  <a:schemeClr val="bg2"/>
                </a:solidFill>
              </a:rPr>
              <a:t>. 1255—1304) — князь костромской в (1276—1293), (1296—1304), великий князь владимирский (1281—1284, 1292—1304), князь новгородский в (1281—1285, 1292—1304), князь городецкий в (1264—1304);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chemeClr val="bg2"/>
                </a:solidFill>
              </a:rPr>
              <a:t>Даниил (1261—1303) — первый князь московский (1263—1303).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Дочери: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Евдокия, ставшая женой Константина </a:t>
            </a:r>
            <a:r>
              <a:rPr lang="ru-RU" sz="2400" dirty="0" err="1">
                <a:solidFill>
                  <a:schemeClr val="bg2"/>
                </a:solidFill>
              </a:rPr>
              <a:t>Ростиславича</a:t>
            </a:r>
            <a:r>
              <a:rPr lang="ru-RU" sz="2400" dirty="0">
                <a:solidFill>
                  <a:schemeClr val="bg2"/>
                </a:solidFill>
              </a:rPr>
              <a:t> Смоленского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sz="4000" dirty="0">
                <a:solidFill>
                  <a:schemeClr val="bg2"/>
                </a:solidFill>
              </a:rPr>
              <a:t>Оценка личности и результат правления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72450" cy="566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200" dirty="0">
                <a:solidFill>
                  <a:schemeClr val="bg2"/>
                </a:solidFill>
              </a:rPr>
              <a:t>Историки высказывают как положительные, так и отрицательные оценки деятельности Александра Невского. Согласно традиционной трактовке Александр Невский сыграл исключительную роль в русской истории, в драматический период, когда Русь подверглась удару с трёх сторон: католического Запада, монголо-татар и Литвы. Александр Невский, за всю жизнь не проигравший ни одной битвы, проявил талант полководца и дипломата, отразив нападение немцев и, подчинившись неизбежному владычеству Орды, предотвратил разорительные походы татар на Русь. Скептически настроенные историки (Игорь Данилевский, Сергей Смирнов) считают, что традиционный образ Александра Невского — как гениального полководца и «патриота» слишком преувеличен. Они акцентируют внимание на свидетельствах, в которых Александр Ярославович выступает властолюбивым и жестоким человеком. Также ими высказываются сомнения насчёт масштаба ливонской угрозы Руси и реального военного значения столкновений на Неве и Чудском озере.</a:t>
            </a:r>
            <a:r>
              <a:rPr lang="ru-RU" sz="2000" dirty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476250"/>
            <a:ext cx="3848100" cy="61658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800" dirty="0">
                <a:solidFill>
                  <a:schemeClr val="bg2"/>
                </a:solidFill>
              </a:rPr>
              <a:t>Князь Новгородский и Владимирский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800" dirty="0">
                <a:solidFill>
                  <a:schemeClr val="bg2"/>
                </a:solidFill>
              </a:rPr>
              <a:t>1236 -1263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Предшественник: Ярослав Всеволодович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Преемник: Дмитрий Александрович </a:t>
            </a:r>
            <a:r>
              <a:rPr lang="ru-RU" sz="1800" dirty="0" err="1">
                <a:solidFill>
                  <a:schemeClr val="bg2"/>
                </a:solidFill>
              </a:rPr>
              <a:t>Переяславский</a:t>
            </a:r>
            <a:r>
              <a:rPr lang="ru-RU" sz="1800" dirty="0">
                <a:solidFill>
                  <a:schemeClr val="bg2"/>
                </a:solidFill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Вероисповедание: Православие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Рождение:30 мая 1221</a:t>
            </a:r>
            <a:br>
              <a:rPr lang="ru-RU" sz="1800" dirty="0">
                <a:solidFill>
                  <a:schemeClr val="bg2"/>
                </a:solidFill>
              </a:rPr>
            </a:br>
            <a:r>
              <a:rPr lang="ru-RU" sz="1800" dirty="0">
                <a:solidFill>
                  <a:schemeClr val="bg2"/>
                </a:solidFill>
              </a:rPr>
              <a:t>Переславль-Залесский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Смерть:14 ноября 1263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Похоронен: Рождественский монастырь, в 1724 году перезахоронен Александро-Невской лавре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Династия: Рюриковичи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Отец: Ярослав Всеволодович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Мать: Ростислава </a:t>
            </a:r>
            <a:r>
              <a:rPr lang="ru-RU" sz="1800" dirty="0" err="1">
                <a:solidFill>
                  <a:schemeClr val="bg2"/>
                </a:solidFill>
              </a:rPr>
              <a:t>Мстиславна</a:t>
            </a:r>
            <a:r>
              <a:rPr lang="ru-RU" sz="1800" dirty="0">
                <a:solidFill>
                  <a:schemeClr val="bg2"/>
                </a:solidFill>
              </a:rPr>
              <a:t> Смоленская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Супруга: Александра </a:t>
            </a:r>
            <a:r>
              <a:rPr lang="ru-RU" sz="1800" dirty="0" err="1">
                <a:solidFill>
                  <a:schemeClr val="bg2"/>
                </a:solidFill>
              </a:rPr>
              <a:t>Брячиславовна</a:t>
            </a:r>
            <a:r>
              <a:rPr lang="ru-RU" sz="1800" dirty="0">
                <a:solidFill>
                  <a:schemeClr val="bg2"/>
                </a:solidFill>
              </a:rPr>
              <a:t> Полоцкая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/>
                </a:solidFill>
              </a:rPr>
              <a:t>Дети: сыновья: Василий, Дмитрий, Андрей и Даниил</a:t>
            </a:r>
          </a:p>
        </p:txBody>
      </p:sp>
      <p:pic>
        <p:nvPicPr>
          <p:cNvPr id="8196" name="Picture 4" descr="Александр Ярославич">
            <a:hlinkClick r:id="rId2" tooltip="&quot;Александр Ярославич&quot;"/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5281613" y="1052513"/>
            <a:ext cx="3624262" cy="4752975"/>
          </a:xfrm>
          <a:noFill/>
          <a:ln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Канонизация</a:t>
            </a:r>
          </a:p>
        </p:txBody>
      </p:sp>
      <p:pic>
        <p:nvPicPr>
          <p:cNvPr id="26628" name="Picture 4" descr="Alexander_Newski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83275" y="1341438"/>
            <a:ext cx="3051175" cy="4679950"/>
          </a:xfrm>
          <a:noFill/>
          <a:ln/>
        </p:spPr>
      </p:pic>
      <p:sp>
        <p:nvSpPr>
          <p:cNvPr id="2663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1187450" y="981075"/>
            <a:ext cx="4752975" cy="58769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     </a:t>
            </a:r>
            <a:r>
              <a:rPr lang="ru-RU" sz="2400" dirty="0">
                <a:solidFill>
                  <a:schemeClr val="bg2"/>
                </a:solidFill>
              </a:rPr>
              <a:t>Канонизирован Русской православной церковью в лике благоверных при митрополите </a:t>
            </a:r>
            <a:r>
              <a:rPr lang="ru-RU" sz="2400" dirty="0" err="1">
                <a:solidFill>
                  <a:schemeClr val="bg2"/>
                </a:solidFill>
              </a:rPr>
              <a:t>Макарии</a:t>
            </a:r>
            <a:r>
              <a:rPr lang="ru-RU" sz="2400" dirty="0">
                <a:solidFill>
                  <a:schemeClr val="bg2"/>
                </a:solidFill>
              </a:rPr>
              <a:t> на Московском Соборе 1547 года. Память: 23 ноября и 30 августа. Дни празднования святого Александра Невского: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chemeClr val="bg2"/>
                </a:solidFill>
              </a:rPr>
              <a:t>23 мая— Собор Ростово-Ярославских святых 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chemeClr val="bg2"/>
                </a:solidFill>
              </a:rPr>
              <a:t>30 августа— день перенесения мощей в Санкт-Петербург (1724) — главный 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chemeClr val="bg2"/>
                </a:solidFill>
              </a:rPr>
              <a:t>14 ноября— день кончины в Городце (1263) — отменён 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chemeClr val="bg2"/>
                </a:solidFill>
              </a:rPr>
              <a:t>23 ноября— день погребения во Владимире, в схиме Алексия (1263) 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084888" y="6021388"/>
            <a:ext cx="3249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dirty="0">
                <a:solidFill>
                  <a:schemeClr val="bg2"/>
                </a:solidFill>
              </a:rPr>
              <a:t>Икона святого благоверного князя Александра Невского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Память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52513"/>
            <a:ext cx="7772400" cy="208915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>
                <a:solidFill>
                  <a:schemeClr val="bg2"/>
                </a:solidFill>
              </a:rPr>
              <a:t>В наше время именем Александра Невского названы церкви, улицы, площади и памятники, посвященные ему. Например:</a:t>
            </a:r>
          </a:p>
        </p:txBody>
      </p:sp>
      <p:pic>
        <p:nvPicPr>
          <p:cNvPr id="28676" name="Picture 4" descr="180px-AlNevskiYaltaVx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928934"/>
            <a:ext cx="263525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3657" y="6491288"/>
            <a:ext cx="357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dirty="0">
                <a:solidFill>
                  <a:schemeClr val="bg2"/>
                </a:solidFill>
              </a:rPr>
              <a:t>Храм Александра Невского в Ялте</a:t>
            </a:r>
          </a:p>
        </p:txBody>
      </p:sp>
      <p:pic>
        <p:nvPicPr>
          <p:cNvPr id="28678" name="Picture 6" descr="220px-AlexanderNevskiCathedr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143248"/>
            <a:ext cx="396875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43504" y="6072206"/>
            <a:ext cx="376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dirty="0">
                <a:solidFill>
                  <a:schemeClr val="bg2"/>
                </a:solidFill>
              </a:rPr>
              <a:t>Храм Александра Невского в Софии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715000"/>
            <a:ext cx="7772400" cy="1143000"/>
          </a:xfrm>
        </p:spPr>
        <p:txBody>
          <a:bodyPr/>
          <a:lstStyle/>
          <a:p>
            <a:r>
              <a:rPr lang="ru-RU" sz="1800" dirty="0">
                <a:solidFill>
                  <a:schemeClr val="bg2"/>
                </a:solidFill>
              </a:rPr>
              <a:t>Памятник в Санкт-Петербурге (</a:t>
            </a:r>
            <a:r>
              <a:rPr lang="ru-RU" sz="1800" dirty="0" err="1">
                <a:solidFill>
                  <a:schemeClr val="bg2"/>
                </a:solidFill>
              </a:rPr>
              <a:t>Усть</a:t>
            </a:r>
            <a:r>
              <a:rPr lang="ru-RU" sz="1800" dirty="0">
                <a:solidFill>
                  <a:schemeClr val="bg2"/>
                </a:solidFill>
              </a:rPr>
              <a:t>-Ижора)</a:t>
            </a:r>
          </a:p>
        </p:txBody>
      </p:sp>
      <p:pic>
        <p:nvPicPr>
          <p:cNvPr id="29700" name="Picture 4" descr="200px-Alexander_Nevsky_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60775" y="0"/>
            <a:ext cx="3201988" cy="6096000"/>
          </a:xfrm>
          <a:noFill/>
          <a:ln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Молодые годы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981075"/>
            <a:ext cx="8101012" cy="58769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000" dirty="0">
                <a:solidFill>
                  <a:schemeClr val="bg2"/>
                </a:solidFill>
              </a:rPr>
              <a:t>Второй сын великого князя киевского и владимирского Ярослава Всеволодовича от второго брака с </a:t>
            </a:r>
            <a:r>
              <a:rPr lang="ru-RU" sz="2000" u="sng" dirty="0" err="1">
                <a:solidFill>
                  <a:schemeClr val="bg2"/>
                </a:solidFill>
              </a:rPr>
              <a:t>Ростиславой</a:t>
            </a:r>
            <a:r>
              <a:rPr lang="ru-RU" sz="2000" u="sng" dirty="0">
                <a:solidFill>
                  <a:schemeClr val="bg2"/>
                </a:solidFill>
              </a:rPr>
              <a:t>-Феодосией </a:t>
            </a:r>
            <a:r>
              <a:rPr lang="ru-RU" sz="2000" dirty="0">
                <a:solidFill>
                  <a:schemeClr val="bg2"/>
                </a:solidFill>
              </a:rPr>
              <a:t>Мстиславовной. Родился в </a:t>
            </a:r>
            <a:r>
              <a:rPr lang="ru-RU" sz="2000" dirty="0" err="1">
                <a:solidFill>
                  <a:schemeClr val="bg2"/>
                </a:solidFill>
              </a:rPr>
              <a:t>Переяславле</a:t>
            </a:r>
            <a:r>
              <a:rPr lang="ru-RU" sz="2000" dirty="0">
                <a:solidFill>
                  <a:schemeClr val="bg2"/>
                </a:solidFill>
              </a:rPr>
              <a:t>-Залесском в мае 1221 года.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solidFill>
                  <a:schemeClr val="bg2"/>
                </a:solidFill>
              </a:rPr>
              <a:t>В 1225 году Ярослав </a:t>
            </a:r>
            <a:r>
              <a:rPr lang="ru-RU" sz="2000" i="1" dirty="0">
                <a:solidFill>
                  <a:schemeClr val="bg2"/>
                </a:solidFill>
              </a:rPr>
              <a:t>«учинил сыновьям княжеский постриг»</a:t>
            </a:r>
            <a:r>
              <a:rPr lang="ru-RU" sz="2000" dirty="0">
                <a:solidFill>
                  <a:schemeClr val="bg2"/>
                </a:solidFill>
              </a:rPr>
              <a:t> — обряд посвящения в воины, который совершил в </a:t>
            </a:r>
            <a:r>
              <a:rPr lang="ru-RU" sz="2000" dirty="0" err="1">
                <a:solidFill>
                  <a:schemeClr val="bg2"/>
                </a:solidFill>
              </a:rPr>
              <a:t>Спасо</a:t>
            </a:r>
            <a:r>
              <a:rPr lang="ru-RU" sz="2000" dirty="0">
                <a:solidFill>
                  <a:schemeClr val="bg2"/>
                </a:solidFill>
              </a:rPr>
              <a:t>-Преображенском соборе </a:t>
            </a:r>
            <a:r>
              <a:rPr lang="ru-RU" sz="2000" dirty="0" err="1">
                <a:solidFill>
                  <a:schemeClr val="bg2"/>
                </a:solidFill>
              </a:rPr>
              <a:t>Переяславля</a:t>
            </a:r>
            <a:r>
              <a:rPr lang="ru-RU" sz="2000" dirty="0">
                <a:solidFill>
                  <a:schemeClr val="bg2"/>
                </a:solidFill>
              </a:rPr>
              <a:t>-Залесского епископ Суздальский святитель Симон.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solidFill>
                  <a:schemeClr val="bg2"/>
                </a:solidFill>
              </a:rPr>
              <a:t>В 1228 году Александр вместе со старшим братом Фёдором были оставлены отцом в Новгороде под присмотром Фёдора Даниловича и тиуна </a:t>
            </a:r>
            <a:r>
              <a:rPr lang="ru-RU" sz="2000" dirty="0" err="1">
                <a:solidFill>
                  <a:schemeClr val="bg2"/>
                </a:solidFill>
              </a:rPr>
              <a:t>Якима</a:t>
            </a:r>
            <a:r>
              <a:rPr lang="ru-RU" sz="2000" dirty="0">
                <a:solidFill>
                  <a:schemeClr val="bg2"/>
                </a:solidFill>
              </a:rPr>
              <a:t>, вместе с </a:t>
            </a:r>
            <a:r>
              <a:rPr lang="ru-RU" sz="2000" dirty="0" err="1">
                <a:solidFill>
                  <a:schemeClr val="bg2"/>
                </a:solidFill>
              </a:rPr>
              <a:t>Переяславльским</a:t>
            </a:r>
            <a:r>
              <a:rPr lang="ru-RU" sz="2000" dirty="0">
                <a:solidFill>
                  <a:schemeClr val="bg2"/>
                </a:solidFill>
              </a:rPr>
              <a:t> войском собиравшимся летом в поход на Ригу, но во время голода, наступившего зимой этого года, Фёдор Данилович и тиун </a:t>
            </a:r>
            <a:r>
              <a:rPr lang="ru-RU" sz="2000" dirty="0" err="1">
                <a:solidFill>
                  <a:schemeClr val="bg2"/>
                </a:solidFill>
              </a:rPr>
              <a:t>Якима</a:t>
            </a:r>
            <a:r>
              <a:rPr lang="ru-RU" sz="2000" dirty="0">
                <a:solidFill>
                  <a:schemeClr val="bg2"/>
                </a:solidFill>
              </a:rPr>
              <a:t>, не дождавшись ответа Ярослава о просьбе новгородцев об отмене </a:t>
            </a:r>
            <a:r>
              <a:rPr lang="ru-RU" sz="2000" dirty="0" err="1">
                <a:solidFill>
                  <a:schemeClr val="bg2"/>
                </a:solidFill>
              </a:rPr>
              <a:t>забожничья</a:t>
            </a:r>
            <a:r>
              <a:rPr lang="ru-RU" sz="2000" dirty="0">
                <a:solidFill>
                  <a:schemeClr val="bg2"/>
                </a:solidFill>
              </a:rPr>
              <a:t>, в феврале 1229 года сбежали с малолетними княжичами из города, опасаясь расправы восставшими новгородцами. В 1230 году, когда новгородцы призвали великого князя Ярослава, он побыв две недели в Новгороде, посадил на княжение в Новгородской земле Фёдора и Александра, однако три года спустя, в тринадцатилетнем возрасте, Фёдор умер. В 1234 году состоялся первый поход Александра на ливонских немцев.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Отражение агрессии с запада</a:t>
            </a:r>
          </a:p>
        </p:txBody>
      </p:sp>
      <p:pic>
        <p:nvPicPr>
          <p:cNvPr id="9220" name="Picture 4" descr="300px-Rus-1240-nevski">
            <a:hlinkClick r:id="rId2" tooltip="&quot;Карта 1239—1245&quot;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55875" y="1052513"/>
            <a:ext cx="5473700" cy="4611687"/>
          </a:xfrm>
          <a:noFill/>
          <a:ln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40200" y="5877272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dirty="0">
                <a:solidFill>
                  <a:schemeClr val="bg2"/>
                </a:solidFill>
              </a:rPr>
              <a:t>Карта 1239—1245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0"/>
            <a:ext cx="77724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bg2"/>
                </a:solidFill>
              </a:rPr>
              <a:t>В 1236 Ярослав уехал из </a:t>
            </a:r>
            <a:r>
              <a:rPr lang="ru-RU" sz="2800" dirty="0" err="1">
                <a:solidFill>
                  <a:schemeClr val="bg2"/>
                </a:solidFill>
              </a:rPr>
              <a:t>Переяславля</a:t>
            </a:r>
            <a:r>
              <a:rPr lang="ru-RU" sz="2800" dirty="0">
                <a:solidFill>
                  <a:schemeClr val="bg2"/>
                </a:solidFill>
              </a:rPr>
              <a:t> княжить в Киев. С этого времени начинается самостоятельность Александра. Юный князь должен был оборонять Новгородскую землю от шведов, </a:t>
            </a:r>
            <a:r>
              <a:rPr lang="ru-RU" sz="2800" dirty="0" err="1">
                <a:solidFill>
                  <a:schemeClr val="bg2"/>
                </a:solidFill>
              </a:rPr>
              <a:t>ливонцев</a:t>
            </a:r>
            <a:r>
              <a:rPr lang="ru-RU" sz="2800" dirty="0">
                <a:solidFill>
                  <a:schemeClr val="bg2"/>
                </a:solidFill>
              </a:rPr>
              <a:t> и Литвы — традиционных врагов Новгородской земли. Борьба с </a:t>
            </a:r>
            <a:r>
              <a:rPr lang="ru-RU" sz="2800" dirty="0" err="1">
                <a:solidFill>
                  <a:schemeClr val="bg2"/>
                </a:solidFill>
              </a:rPr>
              <a:t>ливонцами</a:t>
            </a:r>
            <a:r>
              <a:rPr lang="ru-RU" sz="2800" dirty="0">
                <a:solidFill>
                  <a:schemeClr val="bg2"/>
                </a:solidFill>
              </a:rPr>
              <a:t> и со шведами являлась, вместе с тем, борьбой православного Востока с католическим Западом.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bg2"/>
                </a:solidFill>
              </a:rPr>
              <a:t> В 1237 году разрозненные силы </a:t>
            </a:r>
            <a:r>
              <a:rPr lang="ru-RU" sz="2800" dirty="0" err="1">
                <a:solidFill>
                  <a:schemeClr val="bg2"/>
                </a:solidFill>
              </a:rPr>
              <a:t>ливонцев</a:t>
            </a:r>
            <a:r>
              <a:rPr lang="ru-RU" sz="2800" dirty="0">
                <a:solidFill>
                  <a:schemeClr val="bg2"/>
                </a:solidFill>
              </a:rPr>
              <a:t> — тевтонского ордена и меченосцев — объединились против русских, а с востока пришли монголо-татары, которые, разорив Северо-Восточную Русь, вторглись и в пределы Новгородской земли, взяв Торжок. Однако до Новгорода они не дошли, повернув на юг.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0"/>
            <a:ext cx="8243887" cy="7100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>
                <a:solidFill>
                  <a:schemeClr val="bg2"/>
                </a:solidFill>
              </a:rPr>
              <a:t>В 1239 году Александр женился на Александре, приступил к укреплению западной границы Новгородской земли по реке </a:t>
            </a:r>
            <a:r>
              <a:rPr lang="ru-RU" sz="2800" dirty="0" err="1">
                <a:solidFill>
                  <a:schemeClr val="bg2"/>
                </a:solidFill>
              </a:rPr>
              <a:t>Шелони</a:t>
            </a:r>
            <a:r>
              <a:rPr lang="ru-RU" sz="2800" dirty="0">
                <a:solidFill>
                  <a:schemeClr val="bg2"/>
                </a:solidFill>
              </a:rPr>
              <a:t>. В следующем году немцы подступили к Пскову, а шведы, двинулись на Новгород, под предводительством самого правителя страны, королевского зятя ярла Биргера. Согласно русским источникам, Биргер прислал Александру объявление войны, гордое и надменное: </a:t>
            </a:r>
            <a:r>
              <a:rPr lang="ru-RU" sz="2800" i="1" dirty="0">
                <a:solidFill>
                  <a:schemeClr val="bg2"/>
                </a:solidFill>
              </a:rPr>
              <a:t>«Если можешь, сопротивляйся, знай, что я уже здесь и пленю землю твою»</a:t>
            </a:r>
            <a:r>
              <a:rPr lang="ru-RU" sz="2800" dirty="0">
                <a:solidFill>
                  <a:schemeClr val="bg2"/>
                </a:solidFill>
              </a:rPr>
              <a:t>. С сравнительно небольшой дружиною новгородцев и </a:t>
            </a:r>
            <a:r>
              <a:rPr lang="ru-RU" sz="2800" dirty="0" err="1">
                <a:solidFill>
                  <a:schemeClr val="bg2"/>
                </a:solidFill>
              </a:rPr>
              <a:t>ладожан</a:t>
            </a:r>
            <a:r>
              <a:rPr lang="ru-RU" sz="2800" dirty="0">
                <a:solidFill>
                  <a:schemeClr val="bg2"/>
                </a:solidFill>
              </a:rPr>
              <a:t> Александр ночью 15 июля 1240 года врасплох напал на шведов Биргера, когда они при устье Ижоры, остановились лагерем для отдыха, и нанёс им полное поражение - Невская битва. Сам сражаясь в первых рядах, Александр </a:t>
            </a:r>
            <a:r>
              <a:rPr lang="ru-RU" sz="2800" i="1" dirty="0">
                <a:solidFill>
                  <a:schemeClr val="bg2"/>
                </a:solidFill>
              </a:rPr>
              <a:t>«неверному кралю их возложил остриём меча печать на челе»</a:t>
            </a:r>
            <a:r>
              <a:rPr lang="ru-RU" sz="2800" dirty="0">
                <a:solidFill>
                  <a:schemeClr val="bg2"/>
                </a:solidFill>
              </a:rPr>
              <a:t>. Победа в этой битве продемонстрировала талант и силу Александра.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0"/>
            <a:ext cx="77724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Тем не менее, новгородцы,  в том же году успели рассориться с Александром, и он удалился к отцу, который дал ему на княжество </a:t>
            </a:r>
            <a:r>
              <a:rPr lang="ru-RU" sz="2400" dirty="0" err="1">
                <a:solidFill>
                  <a:schemeClr val="bg2"/>
                </a:solidFill>
              </a:rPr>
              <a:t>Переяславль</a:t>
            </a:r>
            <a:r>
              <a:rPr lang="ru-RU" sz="2400" dirty="0">
                <a:solidFill>
                  <a:schemeClr val="bg2"/>
                </a:solidFill>
              </a:rPr>
              <a:t>-Залесский. Между тем на Новгород надвигались ливонские немцы. Рыцари осадили Псков и вскоре, взяли его, воспользовавшись предательством среди осаждённых. В город были посажены два немецких фогта, что стало беспрецедентным случаем в истории ливонско-новгородских конфликтов. Затем </a:t>
            </a:r>
            <a:r>
              <a:rPr lang="ru-RU" sz="2400" dirty="0" err="1">
                <a:solidFill>
                  <a:schemeClr val="bg2"/>
                </a:solidFill>
              </a:rPr>
              <a:t>ливонцы</a:t>
            </a:r>
            <a:r>
              <a:rPr lang="ru-RU" sz="2400" dirty="0">
                <a:solidFill>
                  <a:schemeClr val="bg2"/>
                </a:solidFill>
              </a:rPr>
              <a:t> повоевали и обложили данью </a:t>
            </a:r>
            <a:r>
              <a:rPr lang="ru-RU" sz="2400" dirty="0" err="1">
                <a:solidFill>
                  <a:schemeClr val="bg2"/>
                </a:solidFill>
              </a:rPr>
              <a:t>вожан</a:t>
            </a:r>
            <a:r>
              <a:rPr lang="ru-RU" sz="2400" dirty="0">
                <a:solidFill>
                  <a:schemeClr val="bg2"/>
                </a:solidFill>
              </a:rPr>
              <a:t>, построили крепость в Копорье, взяли город Тёсов, разграбили земли по реке Луге и стали грабить новгородских купцов в 30 верстах от Новгорода. Новгородцы обратились к Ярославу за князем; он дал им второго своего сына - Андрея. Это не удовлетворило их. Они отправили второе посольство просить Александра. В 1241 году Александр явился в Новгород и очистил его область от врагов, а в следующем году вместе с Андреем двинулся на помощь Пскову. Освободив город, Александр направился в Чудскую землю, во владения ордена.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0"/>
            <a:ext cx="77724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bg2"/>
                </a:solidFill>
              </a:rPr>
              <a:t>5 апреля 1242 года произошла битва на Чудском озере. Сражение это известно как </a:t>
            </a:r>
            <a:r>
              <a:rPr lang="ru-RU" sz="2400" i="1" dirty="0">
                <a:solidFill>
                  <a:schemeClr val="bg2"/>
                </a:solidFill>
              </a:rPr>
              <a:t>Ледовое побоище</a:t>
            </a:r>
            <a:r>
              <a:rPr lang="ru-RU" sz="2400" dirty="0">
                <a:solidFill>
                  <a:schemeClr val="bg2"/>
                </a:solidFill>
              </a:rPr>
              <a:t>. Перед битвой князь Александр велел своим дружинникам снять железные доспехи. Хитрым манёвром закованных в железо вражеских воинов заманили на лёд. Согласно новгородской летописи русские 7 вёрст гнали немцев по льду. По данным ливонской хроники потери ордена составили 20 убитых и 6 пленных рыцарей, что согласуется с Новгородской летописью, которая сообщает, что ливонский орден потерял 400—500 «немец» убитыми и 50 пленными — </a:t>
            </a:r>
            <a:r>
              <a:rPr lang="ru-RU" sz="2400" i="1" dirty="0">
                <a:solidFill>
                  <a:schemeClr val="bg2"/>
                </a:solidFill>
              </a:rPr>
              <a:t>«и </a:t>
            </a:r>
            <a:r>
              <a:rPr lang="ru-RU" sz="2400" i="1" dirty="0" err="1">
                <a:solidFill>
                  <a:schemeClr val="bg2"/>
                </a:solidFill>
              </a:rPr>
              <a:t>паде</a:t>
            </a:r>
            <a:r>
              <a:rPr lang="ru-RU" sz="2400" i="1" dirty="0">
                <a:solidFill>
                  <a:schemeClr val="bg2"/>
                </a:solidFill>
              </a:rPr>
              <a:t> </a:t>
            </a:r>
            <a:r>
              <a:rPr lang="ru-RU" sz="2400" i="1" dirty="0" err="1">
                <a:solidFill>
                  <a:schemeClr val="bg2"/>
                </a:solidFill>
              </a:rPr>
              <a:t>Чюди</a:t>
            </a:r>
            <a:r>
              <a:rPr lang="ru-RU" sz="2400" i="1" dirty="0">
                <a:solidFill>
                  <a:schemeClr val="bg2"/>
                </a:solidFill>
              </a:rPr>
              <a:t> </a:t>
            </a:r>
            <a:r>
              <a:rPr lang="ru-RU" sz="2400" i="1" dirty="0" err="1">
                <a:solidFill>
                  <a:schemeClr val="bg2"/>
                </a:solidFill>
              </a:rPr>
              <a:t>бещисла</a:t>
            </a:r>
            <a:r>
              <a:rPr lang="ru-RU" sz="2400" i="1" dirty="0">
                <a:solidFill>
                  <a:schemeClr val="bg2"/>
                </a:solidFill>
              </a:rPr>
              <a:t>, а </a:t>
            </a:r>
            <a:r>
              <a:rPr lang="ru-RU" sz="2400" i="1" dirty="0" err="1">
                <a:solidFill>
                  <a:schemeClr val="bg2"/>
                </a:solidFill>
              </a:rPr>
              <a:t>Немець</a:t>
            </a:r>
            <a:r>
              <a:rPr lang="ru-RU" sz="2400" i="1" dirty="0">
                <a:solidFill>
                  <a:schemeClr val="bg2"/>
                </a:solidFill>
              </a:rPr>
              <a:t> 400, а 50 руками </a:t>
            </a:r>
            <a:r>
              <a:rPr lang="ru-RU" sz="2400" i="1" dirty="0" err="1">
                <a:solidFill>
                  <a:schemeClr val="bg2"/>
                </a:solidFill>
              </a:rPr>
              <a:t>яша</a:t>
            </a:r>
            <a:r>
              <a:rPr lang="ru-RU" sz="2400" i="1" dirty="0">
                <a:solidFill>
                  <a:schemeClr val="bg2"/>
                </a:solidFill>
              </a:rPr>
              <a:t> и </a:t>
            </a:r>
            <a:r>
              <a:rPr lang="ru-RU" sz="2400" i="1" dirty="0" err="1">
                <a:solidFill>
                  <a:schemeClr val="bg2"/>
                </a:solidFill>
              </a:rPr>
              <a:t>приведоша</a:t>
            </a:r>
            <a:r>
              <a:rPr lang="ru-RU" sz="2400" i="1" dirty="0">
                <a:solidFill>
                  <a:schemeClr val="bg2"/>
                </a:solidFill>
              </a:rPr>
              <a:t> в </a:t>
            </a:r>
            <a:r>
              <a:rPr lang="ru-RU" sz="2400" i="1" dirty="0" err="1">
                <a:solidFill>
                  <a:schemeClr val="bg2"/>
                </a:solidFill>
              </a:rPr>
              <a:t>Новгородъ</a:t>
            </a:r>
            <a:r>
              <a:rPr lang="ru-RU" sz="2400" i="1" dirty="0">
                <a:solidFill>
                  <a:schemeClr val="bg2"/>
                </a:solidFill>
              </a:rPr>
              <a:t>»</a:t>
            </a:r>
            <a:r>
              <a:rPr lang="ru-RU" sz="2400" dirty="0">
                <a:solidFill>
                  <a:schemeClr val="bg2"/>
                </a:solidFill>
              </a:rPr>
              <a:t>. Учитывая, что на каждого полноправного рыцаря приходилось 10-15 воинов более низкого ранга, можно считать, что данные Ливонской хроники и данные Новгородской летописи хорошо подтверждают друг друга.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0"/>
            <a:ext cx="6372225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Целым рядом побед в 1242 и 1245 годах Александр отразил набеги Литвы, возглавляемой князем </a:t>
            </a:r>
            <a:r>
              <a:rPr lang="ru-RU" sz="2400" dirty="0" err="1">
                <a:solidFill>
                  <a:schemeClr val="bg2"/>
                </a:solidFill>
              </a:rPr>
              <a:t>Миндовгом</a:t>
            </a:r>
            <a:r>
              <a:rPr lang="ru-RU" sz="2400" dirty="0">
                <a:solidFill>
                  <a:schemeClr val="bg2"/>
                </a:solidFill>
              </a:rPr>
              <a:t>. По сказанию летописца, литовцы впали в такой страх, что стали </a:t>
            </a:r>
            <a:r>
              <a:rPr lang="ru-RU" sz="2400" i="1" dirty="0">
                <a:solidFill>
                  <a:schemeClr val="bg2"/>
                </a:solidFill>
              </a:rPr>
              <a:t>«</a:t>
            </a:r>
            <a:r>
              <a:rPr lang="ru-RU" sz="2400" i="1" dirty="0" err="1">
                <a:solidFill>
                  <a:schemeClr val="bg2"/>
                </a:solidFill>
              </a:rPr>
              <a:t>блюстися</a:t>
            </a:r>
            <a:r>
              <a:rPr lang="ru-RU" sz="2400" i="1" dirty="0">
                <a:solidFill>
                  <a:schemeClr val="bg2"/>
                </a:solidFill>
              </a:rPr>
              <a:t> имени его»</a:t>
            </a:r>
            <a:r>
              <a:rPr lang="ru-RU" sz="2400" dirty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bg2"/>
                </a:solidFill>
              </a:rPr>
              <a:t>Шестилетняя победоносная защита Александром северной Руси привела к тому, что немцы, по мирному договору, отказались от всех недавних завоеваний и уступили ему часть </a:t>
            </a:r>
            <a:r>
              <a:rPr lang="ru-RU" sz="2400" dirty="0" err="1">
                <a:solidFill>
                  <a:schemeClr val="bg2"/>
                </a:solidFill>
              </a:rPr>
              <a:t>Летголии</a:t>
            </a:r>
            <a:r>
              <a:rPr lang="ru-RU" sz="2400" dirty="0">
                <a:solidFill>
                  <a:schemeClr val="bg2"/>
                </a:solidFill>
              </a:rPr>
              <a:t>. Есть известие, что папа Иннокентий IV в 1251 году прислал к Александру Невскому двух кардиналов с буллой, написанной в 1248 году. Папа, обещая помощь </a:t>
            </a:r>
            <a:r>
              <a:rPr lang="ru-RU" sz="2400" dirty="0" err="1">
                <a:solidFill>
                  <a:schemeClr val="bg2"/>
                </a:solidFill>
              </a:rPr>
              <a:t>ливонцев</a:t>
            </a:r>
            <a:r>
              <a:rPr lang="ru-RU" sz="2400" dirty="0">
                <a:solidFill>
                  <a:schemeClr val="bg2"/>
                </a:solidFill>
              </a:rPr>
              <a:t> в борьбе с татарами, убеждал Александра пойти по примеру отца, согласившегося будто бы подчиниться римскому престолу. По рассказу летописца, Невский, посоветовавшись с мудрыми людьми, изложил всю историю Руси и в заключение сказал: </a:t>
            </a:r>
            <a:r>
              <a:rPr lang="ru-RU" sz="2400" i="1" dirty="0">
                <a:solidFill>
                  <a:schemeClr val="bg2"/>
                </a:solidFill>
              </a:rPr>
              <a:t>«си вся </a:t>
            </a:r>
            <a:r>
              <a:rPr lang="ru-RU" sz="2400" i="1" dirty="0" err="1">
                <a:solidFill>
                  <a:schemeClr val="bg2"/>
                </a:solidFill>
              </a:rPr>
              <a:t>съведаем</a:t>
            </a:r>
            <a:r>
              <a:rPr lang="ru-RU" sz="2400" i="1" dirty="0">
                <a:solidFill>
                  <a:schemeClr val="bg2"/>
                </a:solidFill>
              </a:rPr>
              <a:t> добре, а от вас учения не </a:t>
            </a:r>
            <a:r>
              <a:rPr lang="ru-RU" sz="2400" i="1" dirty="0" err="1">
                <a:solidFill>
                  <a:schemeClr val="bg2"/>
                </a:solidFill>
              </a:rPr>
              <a:t>приимаем</a:t>
            </a:r>
            <a:r>
              <a:rPr lang="ru-RU" sz="2400" i="1" dirty="0">
                <a:solidFill>
                  <a:schemeClr val="bg2"/>
                </a:solidFill>
              </a:rPr>
              <a:t>»</a:t>
            </a:r>
            <a:r>
              <a:rPr lang="ru-RU" sz="2400" dirty="0">
                <a:solidFill>
                  <a:schemeClr val="bg2"/>
                </a:solidFill>
              </a:rPr>
              <a:t>.</a:t>
            </a:r>
          </a:p>
        </p:txBody>
      </p:sp>
      <p:pic>
        <p:nvPicPr>
          <p:cNvPr id="14340" name="Picture 4" descr="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3187700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Генеральский»">
  <a:themeElements>
    <a:clrScheme name="Шаблон оформления «Генеральский» 1">
      <a:dk1>
        <a:srgbClr val="000000"/>
      </a:dk1>
      <a:lt1>
        <a:srgbClr val="EAEAEA"/>
      </a:lt1>
      <a:dk2>
        <a:srgbClr val="819E81"/>
      </a:dk2>
      <a:lt2>
        <a:srgbClr val="FFCC66"/>
      </a:lt2>
      <a:accent1>
        <a:srgbClr val="727DE0"/>
      </a:accent1>
      <a:accent2>
        <a:srgbClr val="D54F41"/>
      </a:accent2>
      <a:accent3>
        <a:srgbClr val="C1CCC1"/>
      </a:accent3>
      <a:accent4>
        <a:srgbClr val="C8C8C8"/>
      </a:accent4>
      <a:accent5>
        <a:srgbClr val="BCBFED"/>
      </a:accent5>
      <a:accent6>
        <a:srgbClr val="C1473A"/>
      </a:accent6>
      <a:hlink>
        <a:srgbClr val="71AF96"/>
      </a:hlink>
      <a:folHlink>
        <a:srgbClr val="CC9900"/>
      </a:folHlink>
    </a:clrScheme>
    <a:fontScheme name="Шаблон оформления «Генеральский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«Генеральский»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71AF96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Генеральский»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71AF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Генеральский»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Генеральский»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71AF96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Генеральский»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71AF96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Генеральский»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71AF96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«Генеральский»</Template>
  <TotalTime>141</TotalTime>
  <Words>1629</Words>
  <Application>Microsoft Office PowerPoint</Application>
  <PresentationFormat>Экран (4:3)</PresentationFormat>
  <Paragraphs>62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Comic Sans MS</vt:lpstr>
      <vt:lpstr>Times New Roman</vt:lpstr>
      <vt:lpstr>Шаблон оформления «Генеральский»</vt:lpstr>
      <vt:lpstr>Александр Ярославович Невский   Выполняла ученица 5в класса Пайкова Дарья</vt:lpstr>
      <vt:lpstr>Презентация PowerPoint</vt:lpstr>
      <vt:lpstr>Молодые годы</vt:lpstr>
      <vt:lpstr>Отражение агрессии с запада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Политика по отношению к Золотой Орде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Семья</vt:lpstr>
      <vt:lpstr>Оценка личности и результат правления</vt:lpstr>
      <vt:lpstr>Канонизация</vt:lpstr>
      <vt:lpstr>Память</vt:lpstr>
      <vt:lpstr>Памятник в Санкт-Петербурге (Усть-Ижора)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Ярославович Невский</dc:title>
  <dc:creator>Дети</dc:creator>
  <cp:lastModifiedBy>User</cp:lastModifiedBy>
  <cp:revision>7</cp:revision>
  <dcterms:created xsi:type="dcterms:W3CDTF">2008-10-28T16:31:31Z</dcterms:created>
  <dcterms:modified xsi:type="dcterms:W3CDTF">2014-12-02T05:21:01Z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TC010690771049</vt:lpwstr>
  </property>
</Properties>
</file>